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258" r:id="rId3"/>
    <p:sldId id="321" r:id="rId4"/>
    <p:sldId id="257" r:id="rId5"/>
    <p:sldId id="265" r:id="rId6"/>
    <p:sldId id="263" r:id="rId7"/>
    <p:sldId id="266" r:id="rId8"/>
    <p:sldId id="267" r:id="rId9"/>
    <p:sldId id="268" r:id="rId10"/>
    <p:sldId id="269" r:id="rId11"/>
    <p:sldId id="270" r:id="rId12"/>
    <p:sldId id="271" r:id="rId13"/>
    <p:sldId id="272" r:id="rId14"/>
    <p:sldId id="281" r:id="rId15"/>
    <p:sldId id="273" r:id="rId16"/>
    <p:sldId id="282" r:id="rId17"/>
    <p:sldId id="284" r:id="rId18"/>
    <p:sldId id="274" r:id="rId19"/>
    <p:sldId id="317" r:id="rId20"/>
    <p:sldId id="318" r:id="rId21"/>
    <p:sldId id="320" r:id="rId22"/>
    <p:sldId id="319" r:id="rId23"/>
    <p:sldId id="275" r:id="rId24"/>
    <p:sldId id="276" r:id="rId25"/>
    <p:sldId id="277" r:id="rId26"/>
    <p:sldId id="278" r:id="rId27"/>
    <p:sldId id="280" r:id="rId28"/>
    <p:sldId id="285" r:id="rId29"/>
    <p:sldId id="279" r:id="rId30"/>
    <p:sldId id="286" r:id="rId31"/>
    <p:sldId id="288" r:id="rId32"/>
    <p:sldId id="287" r:id="rId33"/>
    <p:sldId id="289" r:id="rId34"/>
    <p:sldId id="291" r:id="rId35"/>
    <p:sldId id="293" r:id="rId36"/>
    <p:sldId id="290" r:id="rId37"/>
    <p:sldId id="294" r:id="rId38"/>
    <p:sldId id="295" r:id="rId39"/>
    <p:sldId id="296" r:id="rId40"/>
    <p:sldId id="322" r:id="rId41"/>
    <p:sldId id="297" r:id="rId42"/>
    <p:sldId id="298" r:id="rId43"/>
    <p:sldId id="299" r:id="rId44"/>
    <p:sldId id="300" r:id="rId45"/>
    <p:sldId id="301" r:id="rId46"/>
    <p:sldId id="302" r:id="rId47"/>
    <p:sldId id="304" r:id="rId48"/>
    <p:sldId id="305" r:id="rId49"/>
    <p:sldId id="306" r:id="rId50"/>
    <p:sldId id="307" r:id="rId51"/>
    <p:sldId id="308" r:id="rId52"/>
    <p:sldId id="303" r:id="rId53"/>
    <p:sldId id="309" r:id="rId54"/>
    <p:sldId id="315" r:id="rId55"/>
    <p:sldId id="314" r:id="rId56"/>
    <p:sldId id="310" r:id="rId57"/>
    <p:sldId id="312" r:id="rId58"/>
    <p:sldId id="323" r:id="rId59"/>
    <p:sldId id="316" r:id="rId60"/>
    <p:sldId id="311" r:id="rId61"/>
  </p:sldIdLst>
  <p:sldSz cx="9144000" cy="6858000" type="screen4x3"/>
  <p:notesSz cx="6858000" cy="9144000"/>
  <p:custDataLst>
    <p:tags r:id="rId6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10" d="100"/>
          <a:sy n="110" d="100"/>
        </p:scale>
        <p:origin x="-720" y="7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tags" Target="tags/tag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B6429C-544B-D144-9440-91683A2F912E}" type="datetimeFigureOut">
              <a:rPr lang="en-US" smtClean="0"/>
              <a:t>3/15/15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59183C-8BEA-E54D-9DCE-0D7EC46B16C1}" type="slidenum">
              <a:rPr lang="en-US" smtClean="0"/>
              <a:t>‹#›</a:t>
            </a:fld>
            <a:endParaRPr lang="en-US"/>
          </a:p>
        </p:txBody>
      </p:sp>
    </p:spTree>
    <p:extLst>
      <p:ext uri="{BB962C8B-B14F-4D97-AF65-F5344CB8AC3E}">
        <p14:creationId xmlns:p14="http://schemas.microsoft.com/office/powerpoint/2010/main" val="11590285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organ systems you are learning about in this series are physically connected organelles.  These organelles</a:t>
            </a:r>
            <a:r>
              <a:rPr lang="en-US" baseline="0" dirty="0" smtClean="0"/>
              <a:t> evolved to have extremely important specialized functions, but in physiology these systems must be able to communicate with each other and the outside world</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a:t>
            </a:fld>
            <a:endParaRPr lang="en-US"/>
          </a:p>
        </p:txBody>
      </p:sp>
    </p:spTree>
    <p:extLst>
      <p:ext uri="{BB962C8B-B14F-4D97-AF65-F5344CB8AC3E}">
        <p14:creationId xmlns:p14="http://schemas.microsoft.com/office/powerpoint/2010/main" val="243195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enough, can cause </a:t>
            </a:r>
            <a:r>
              <a:rPr lang="en-US" dirty="0" err="1" smtClean="0"/>
              <a:t>hypernatria</a:t>
            </a:r>
            <a:r>
              <a:rPr lang="en-US" dirty="0" smtClean="0"/>
              <a:t>,</a:t>
            </a:r>
            <a:r>
              <a:rPr lang="en-US" baseline="0" dirty="0" smtClean="0"/>
              <a:t> diabetes </a:t>
            </a:r>
            <a:r>
              <a:rPr lang="en-US" baseline="0" dirty="0" err="1" smtClean="0"/>
              <a:t>insipidus</a:t>
            </a:r>
            <a:endParaRPr lang="en-US" baseline="0" dirty="0" smtClean="0"/>
          </a:p>
          <a:p>
            <a:r>
              <a:rPr lang="en-US" baseline="0" dirty="0" smtClean="0"/>
              <a:t>This is because not enough water is pulled back in from the urine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54</a:t>
            </a:fld>
            <a:endParaRPr lang="en-US"/>
          </a:p>
        </p:txBody>
      </p:sp>
    </p:spTree>
    <p:extLst>
      <p:ext uri="{BB962C8B-B14F-4D97-AF65-F5344CB8AC3E}">
        <p14:creationId xmlns:p14="http://schemas.microsoft.com/office/powerpoint/2010/main" val="4039266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Severed pituitary stalk</a:t>
            </a:r>
            <a:r>
              <a:rPr lang="en-US" baseline="0" dirty="0" smtClean="0"/>
              <a:t> -&gt; low vasopressin -&gt; low water </a:t>
            </a:r>
            <a:r>
              <a:rPr lang="en-US" baseline="0" dirty="0" err="1" smtClean="0"/>
              <a:t>reabsorbtion</a:t>
            </a:r>
            <a:r>
              <a:rPr lang="en-US" baseline="0" dirty="0" smtClean="0"/>
              <a:t> -&gt; diabetes </a:t>
            </a:r>
            <a:r>
              <a:rPr lang="en-US" baseline="0" dirty="0" err="1" smtClean="0"/>
              <a:t>insipidus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55</a:t>
            </a:fld>
            <a:endParaRPr lang="en-US"/>
          </a:p>
        </p:txBody>
      </p:sp>
    </p:spTree>
    <p:extLst>
      <p:ext uri="{BB962C8B-B14F-4D97-AF65-F5344CB8AC3E}">
        <p14:creationId xmlns:p14="http://schemas.microsoft.com/office/powerpoint/2010/main" val="3486442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as there are </a:t>
            </a:r>
            <a:r>
              <a:rPr lang="en-US" baseline="0" dirty="0" err="1" smtClean="0"/>
              <a:t>cotnractions</a:t>
            </a:r>
            <a:r>
              <a:rPr lang="en-US" baseline="0" dirty="0" smtClean="0"/>
              <a:t>, that induces more oxytocin release.  </a:t>
            </a:r>
          </a:p>
          <a:p>
            <a:endParaRPr lang="en-US" baseline="0" dirty="0" smtClean="0"/>
          </a:p>
          <a:p>
            <a:r>
              <a:rPr lang="en-US" baseline="0" dirty="0" smtClean="0"/>
              <a:t>This is a positive feedback loop</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57</a:t>
            </a:fld>
            <a:endParaRPr lang="en-US"/>
          </a:p>
        </p:txBody>
      </p:sp>
    </p:spTree>
    <p:extLst>
      <p:ext uri="{BB962C8B-B14F-4D97-AF65-F5344CB8AC3E}">
        <p14:creationId xmlns:p14="http://schemas.microsoft.com/office/powerpoint/2010/main" val="3887941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Bacteria </a:t>
            </a:r>
            <a:r>
              <a:rPr lang="en-US" dirty="0" err="1" smtClean="0"/>
              <a:t>chemotaxis</a:t>
            </a:r>
            <a:r>
              <a:rPr lang="en-US" baseline="0" dirty="0" smtClean="0"/>
              <a:t> around a sugar cube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a:t>
            </a:fld>
            <a:endParaRPr lang="en-US"/>
          </a:p>
        </p:txBody>
      </p:sp>
    </p:spTree>
    <p:extLst>
      <p:ext uri="{BB962C8B-B14F-4D97-AF65-F5344CB8AC3E}">
        <p14:creationId xmlns:p14="http://schemas.microsoft.com/office/powerpoint/2010/main" val="193774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Total oversimplification as hormones are now</a:t>
            </a:r>
            <a:r>
              <a:rPr lang="en-US" baseline="0" dirty="0" smtClean="0"/>
              <a:t> known to be made in many other tissues (gut/fat/muscle)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12</a:t>
            </a:fld>
            <a:endParaRPr lang="en-US"/>
          </a:p>
        </p:txBody>
      </p:sp>
    </p:spTree>
    <p:extLst>
      <p:ext uri="{BB962C8B-B14F-4D97-AF65-F5344CB8AC3E}">
        <p14:creationId xmlns:p14="http://schemas.microsoft.com/office/powerpoint/2010/main" val="3153664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Calcitonin responds</a:t>
            </a:r>
            <a:r>
              <a:rPr lang="en-US" baseline="0" dirty="0" smtClean="0"/>
              <a:t> to elevated calcium</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13</a:t>
            </a:fld>
            <a:endParaRPr lang="en-US"/>
          </a:p>
        </p:txBody>
      </p:sp>
    </p:spTree>
    <p:extLst>
      <p:ext uri="{BB962C8B-B14F-4D97-AF65-F5344CB8AC3E}">
        <p14:creationId xmlns:p14="http://schemas.microsoft.com/office/powerpoint/2010/main" val="1060897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size of human growth hormone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16</a:t>
            </a:fld>
            <a:endParaRPr lang="en-US"/>
          </a:p>
        </p:txBody>
      </p:sp>
    </p:spTree>
    <p:extLst>
      <p:ext uri="{BB962C8B-B14F-4D97-AF65-F5344CB8AC3E}">
        <p14:creationId xmlns:p14="http://schemas.microsoft.com/office/powerpoint/2010/main" val="3947996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LH is lateral hypothalamus</a:t>
            </a:r>
          </a:p>
          <a:p>
            <a:endParaRPr lang="en-US" dirty="0" smtClean="0"/>
          </a:p>
          <a:p>
            <a:r>
              <a:rPr lang="en-US" dirty="0" smtClean="0"/>
              <a:t>VTA is in midbrain</a:t>
            </a:r>
          </a:p>
          <a:p>
            <a:r>
              <a:rPr lang="en-US" dirty="0" smtClean="0"/>
              <a:t>AMG</a:t>
            </a:r>
            <a:r>
              <a:rPr lang="en-US" baseline="0" dirty="0" smtClean="0"/>
              <a:t> is amygdala</a:t>
            </a:r>
          </a:p>
          <a:p>
            <a:r>
              <a:rPr lang="en-US" baseline="0" dirty="0" smtClean="0"/>
              <a:t>PFC is </a:t>
            </a:r>
            <a:r>
              <a:rPr lang="en-US" baseline="0" dirty="0" err="1" smtClean="0"/>
              <a:t>prefromtal</a:t>
            </a:r>
            <a:r>
              <a:rPr lang="en-US" baseline="0" dirty="0" smtClean="0"/>
              <a:t> cortex</a:t>
            </a:r>
            <a:endParaRPr lang="en-US" dirty="0" smtClean="0"/>
          </a:p>
        </p:txBody>
      </p:sp>
      <p:sp>
        <p:nvSpPr>
          <p:cNvPr id="4" name="Slide Number Placeholder 3"/>
          <p:cNvSpPr>
            <a:spLocks noGrp="1"/>
          </p:cNvSpPr>
          <p:nvPr>
            <p:ph type="sldNum" sz="quarter" idx="10"/>
          </p:nvPr>
        </p:nvSpPr>
        <p:spPr/>
        <p:txBody>
          <a:bodyPr/>
          <a:lstStyle/>
          <a:p>
            <a:fld id="{2759183C-8BEA-E54D-9DCE-0D7EC46B16C1}" type="slidenum">
              <a:rPr lang="en-US" smtClean="0"/>
              <a:t>45</a:t>
            </a:fld>
            <a:endParaRPr lang="en-US"/>
          </a:p>
        </p:txBody>
      </p:sp>
    </p:spTree>
    <p:extLst>
      <p:ext uri="{BB962C8B-B14F-4D97-AF65-F5344CB8AC3E}">
        <p14:creationId xmlns:p14="http://schemas.microsoft.com/office/powerpoint/2010/main" val="3318217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Anterior</a:t>
            </a:r>
            <a:r>
              <a:rPr lang="en-US" baseline="0" dirty="0" smtClean="0"/>
              <a:t> pituitary is connected to the hypothalamus by </a:t>
            </a:r>
            <a:r>
              <a:rPr lang="en-US" baseline="0" dirty="0" err="1" smtClean="0"/>
              <a:t>capilaries</a:t>
            </a:r>
            <a:r>
              <a:rPr lang="en-US" baseline="0" dirty="0" smtClean="0"/>
              <a:t> called the </a:t>
            </a:r>
            <a:r>
              <a:rPr lang="en-US" baseline="0" dirty="0" err="1" smtClean="0"/>
              <a:t>hypophyseal</a:t>
            </a:r>
            <a:r>
              <a:rPr lang="en-US" baseline="0" dirty="0" smtClean="0"/>
              <a:t> portal system</a:t>
            </a:r>
          </a:p>
          <a:p>
            <a:r>
              <a:rPr lang="en-US" baseline="0" dirty="0" smtClean="0"/>
              <a:t>Posterior pituitary is connected to the hypothalamus by neurons</a:t>
            </a:r>
          </a:p>
          <a:p>
            <a:r>
              <a:rPr lang="en-US" baseline="0" dirty="0" smtClean="0"/>
              <a:t>Both can secrete hormones directly into the circulation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46</a:t>
            </a:fld>
            <a:endParaRPr lang="en-US"/>
          </a:p>
        </p:txBody>
      </p:sp>
    </p:spTree>
    <p:extLst>
      <p:ext uri="{BB962C8B-B14F-4D97-AF65-F5344CB8AC3E}">
        <p14:creationId xmlns:p14="http://schemas.microsoft.com/office/powerpoint/2010/main" val="936987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all GPCRs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49</a:t>
            </a:fld>
            <a:endParaRPr lang="en-US"/>
          </a:p>
        </p:txBody>
      </p:sp>
    </p:spTree>
    <p:extLst>
      <p:ext uri="{BB962C8B-B14F-4D97-AF65-F5344CB8AC3E}">
        <p14:creationId xmlns:p14="http://schemas.microsoft.com/office/powerpoint/2010/main" val="28567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ADH is vasopressin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51</a:t>
            </a:fld>
            <a:endParaRPr lang="en-US"/>
          </a:p>
        </p:txBody>
      </p:sp>
    </p:spTree>
    <p:extLst>
      <p:ext uri="{BB962C8B-B14F-4D97-AF65-F5344CB8AC3E}">
        <p14:creationId xmlns:p14="http://schemas.microsoft.com/office/powerpoint/2010/main" val="4000611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158289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174265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655859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33690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B82DF5-5DE6-9F42-B9ED-CDD61DB9997C}" type="datetimeFigureOut">
              <a:rPr lang="en-US" smtClean="0"/>
              <a:t>3/15/15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612876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B82DF5-5DE6-9F42-B9ED-CDD61DB9997C}" type="datetimeFigureOut">
              <a:rPr lang="en-US" smtClean="0"/>
              <a:t>3/15/15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988715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B82DF5-5DE6-9F42-B9ED-CDD61DB9997C}" type="datetimeFigureOut">
              <a:rPr lang="en-US" smtClean="0"/>
              <a:t>3/15/15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812600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B82DF5-5DE6-9F42-B9ED-CDD61DB9997C}" type="datetimeFigureOut">
              <a:rPr lang="en-US" smtClean="0"/>
              <a:t>3/15/15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501543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82DF5-5DE6-9F42-B9ED-CDD61DB9997C}" type="datetimeFigureOut">
              <a:rPr lang="en-US" smtClean="0"/>
              <a:t>3/15/15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948146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82DF5-5DE6-9F42-B9ED-CDD61DB9997C}" type="datetimeFigureOut">
              <a:rPr lang="en-US" smtClean="0"/>
              <a:t>3/15/15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96437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82DF5-5DE6-9F42-B9ED-CDD61DB9997C}" type="datetimeFigureOut">
              <a:rPr lang="en-US" smtClean="0"/>
              <a:t>3/15/15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9146016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82DF5-5DE6-9F42-B9ED-CDD61DB9997C}" type="datetimeFigureOut">
              <a:rPr lang="en-US" smtClean="0"/>
              <a:t>3/15/15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7D7EE8-8335-5243-822B-3428058166FC}" type="slidenum">
              <a:rPr lang="en-US" smtClean="0"/>
              <a:t>‹#›</a:t>
            </a:fld>
            <a:endParaRPr lang="en-US"/>
          </a:p>
        </p:txBody>
      </p:sp>
    </p:spTree>
    <p:extLst>
      <p:ext uri="{BB962C8B-B14F-4D97-AF65-F5344CB8AC3E}">
        <p14:creationId xmlns:p14="http://schemas.microsoft.com/office/powerpoint/2010/main" val="1427931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tags" Target="../tags/tag12.xml"/><Relationship Id="rId4" Type="http://schemas.openxmlformats.org/officeDocument/2006/relationships/tags" Target="../tags/tag13.xml"/><Relationship Id="rId5" Type="http://schemas.openxmlformats.org/officeDocument/2006/relationships/slideLayout" Target="../slideLayouts/slideLayout2.xml"/><Relationship Id="rId6" Type="http://schemas.openxmlformats.org/officeDocument/2006/relationships/image" Target="../media/image9.png"/><Relationship Id="rId1" Type="http://schemas.openxmlformats.org/officeDocument/2006/relationships/tags" Target="../tags/tag10.xml"/><Relationship Id="rId2" Type="http://schemas.openxmlformats.org/officeDocument/2006/relationships/tags" Target="../tags/tag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tags" Target="../tags/tag16.xml"/><Relationship Id="rId4" Type="http://schemas.openxmlformats.org/officeDocument/2006/relationships/tags" Target="../tags/tag17.xml"/><Relationship Id="rId5" Type="http://schemas.openxmlformats.org/officeDocument/2006/relationships/slideLayout" Target="../slideLayouts/slideLayout2.xml"/><Relationship Id="rId6" Type="http://schemas.openxmlformats.org/officeDocument/2006/relationships/image" Target="../media/image16.png"/><Relationship Id="rId1" Type="http://schemas.openxmlformats.org/officeDocument/2006/relationships/tags" Target="../tags/tag14.xml"/><Relationship Id="rId2" Type="http://schemas.openxmlformats.org/officeDocument/2006/relationships/tags" Target="../tags/tag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slideLayout" Target="../slideLayouts/slideLayout2.xml"/><Relationship Id="rId6" Type="http://schemas.openxmlformats.org/officeDocument/2006/relationships/image" Target="../media/image22.png"/><Relationship Id="rId1" Type="http://schemas.openxmlformats.org/officeDocument/2006/relationships/tags" Target="../tags/tag18.xml"/><Relationship Id="rId2" Type="http://schemas.openxmlformats.org/officeDocument/2006/relationships/tags" Target="../tags/tag19.xml"/></Relationships>
</file>

<file path=ppt/slides/_rels/slide39.xml.rels><?xml version="1.0" encoding="UTF-8" standalone="yes"?>
<Relationships xmlns="http://schemas.openxmlformats.org/package/2006/relationships"><Relationship Id="rId3" Type="http://schemas.openxmlformats.org/officeDocument/2006/relationships/tags" Target="../tags/tag24.xml"/><Relationship Id="rId4" Type="http://schemas.openxmlformats.org/officeDocument/2006/relationships/tags" Target="../tags/tag25.xml"/><Relationship Id="rId5" Type="http://schemas.openxmlformats.org/officeDocument/2006/relationships/slideLayout" Target="../slideLayouts/slideLayout2.xml"/><Relationship Id="rId6" Type="http://schemas.openxmlformats.org/officeDocument/2006/relationships/image" Target="../media/image23.png"/><Relationship Id="rId1" Type="http://schemas.openxmlformats.org/officeDocument/2006/relationships/tags" Target="../tags/tag22.xml"/><Relationship Id="rId2" Type="http://schemas.openxmlformats.org/officeDocument/2006/relationships/tags" Target="../tags/tag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tags" Target="../tags/tag28.xml"/><Relationship Id="rId4" Type="http://schemas.openxmlformats.org/officeDocument/2006/relationships/tags" Target="../tags/tag29.xml"/><Relationship Id="rId5" Type="http://schemas.openxmlformats.org/officeDocument/2006/relationships/slideLayout" Target="../slideLayouts/slideLayout2.xml"/><Relationship Id="rId6" Type="http://schemas.openxmlformats.org/officeDocument/2006/relationships/image" Target="../media/image26.png"/><Relationship Id="rId1" Type="http://schemas.openxmlformats.org/officeDocument/2006/relationships/tags" Target="../tags/tag26.xml"/><Relationship Id="rId2" Type="http://schemas.openxmlformats.org/officeDocument/2006/relationships/tags" Target="../tags/tag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8.jp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7.xml.rels><?xml version="1.0" encoding="UTF-8" standalone="yes"?>
<Relationships xmlns="http://schemas.openxmlformats.org/package/2006/relationships"><Relationship Id="rId3" Type="http://schemas.openxmlformats.org/officeDocument/2006/relationships/tags" Target="../tags/tag32.xml"/><Relationship Id="rId4" Type="http://schemas.openxmlformats.org/officeDocument/2006/relationships/tags" Target="../tags/tag33.xml"/><Relationship Id="rId5" Type="http://schemas.openxmlformats.org/officeDocument/2006/relationships/slideLayout" Target="../slideLayouts/slideLayout2.xml"/><Relationship Id="rId6" Type="http://schemas.openxmlformats.org/officeDocument/2006/relationships/image" Target="../media/image23.png"/><Relationship Id="rId1" Type="http://schemas.openxmlformats.org/officeDocument/2006/relationships/tags" Target="../tags/tag30.xml"/><Relationship Id="rId2" Type="http://schemas.openxmlformats.org/officeDocument/2006/relationships/tags" Target="../tags/tag31.xml"/></Relationships>
</file>

<file path=ppt/slides/_rels/slide48.xml.rels><?xml version="1.0" encoding="UTF-8" standalone="yes"?>
<Relationships xmlns="http://schemas.openxmlformats.org/package/2006/relationships"><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slideLayout" Target="../slideLayouts/slideLayout2.xml"/><Relationship Id="rId6" Type="http://schemas.openxmlformats.org/officeDocument/2006/relationships/image" Target="../media/image26.png"/><Relationship Id="rId1" Type="http://schemas.openxmlformats.org/officeDocument/2006/relationships/tags" Target="../tags/tag34.xml"/><Relationship Id="rId2" Type="http://schemas.openxmlformats.org/officeDocument/2006/relationships/tags" Target="../tags/tag35.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tags" Target="../tags/tag40.xml"/><Relationship Id="rId4" Type="http://schemas.openxmlformats.org/officeDocument/2006/relationships/slideLayout" Target="../slideLayouts/slideLayout2.xml"/><Relationship Id="rId5" Type="http://schemas.openxmlformats.org/officeDocument/2006/relationships/image" Target="../media/image26.png"/><Relationship Id="rId1" Type="http://schemas.openxmlformats.org/officeDocument/2006/relationships/tags" Target="../tags/tag38.xml"/><Relationship Id="rId2" Type="http://schemas.openxmlformats.org/officeDocument/2006/relationships/tags" Target="../tags/tag3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slideLayout" Target="../slideLayouts/slideLayout2.xml"/><Relationship Id="rId6" Type="http://schemas.openxmlformats.org/officeDocument/2006/relationships/image" Target="../media/image3.png"/><Relationship Id="rId1" Type="http://schemas.openxmlformats.org/officeDocument/2006/relationships/tags" Target="../tags/tag2.xml"/><Relationship Id="rId2"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slideLayout" Target="../slideLayouts/slideLayout2.xml"/><Relationship Id="rId6" Type="http://schemas.openxmlformats.org/officeDocument/2006/relationships/image" Target="../media/image4.png"/><Relationship Id="rId1" Type="http://schemas.openxmlformats.org/officeDocument/2006/relationships/tags" Target="../tags/tag6.xml"/><Relationship Id="rId2"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Endocrine Control Systems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996202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 Hormone is Simple</a:t>
            </a:r>
            <a:endParaRPr lang="en-US" dirty="0"/>
          </a:p>
        </p:txBody>
      </p:sp>
      <p:sp>
        <p:nvSpPr>
          <p:cNvPr id="5" name="Content Placeholder 4"/>
          <p:cNvSpPr>
            <a:spLocks noGrp="1"/>
          </p:cNvSpPr>
          <p:nvPr>
            <p:ph idx="1"/>
          </p:nvPr>
        </p:nvSpPr>
        <p:spPr/>
        <p:txBody>
          <a:bodyPr/>
          <a:lstStyle/>
          <a:p>
            <a:r>
              <a:rPr lang="en-US" dirty="0" smtClean="0"/>
              <a:t>Where is it made?</a:t>
            </a:r>
          </a:p>
          <a:p>
            <a:r>
              <a:rPr lang="en-US" dirty="0" smtClean="0"/>
              <a:t>What causes its release?</a:t>
            </a:r>
          </a:p>
          <a:p>
            <a:r>
              <a:rPr lang="en-US" dirty="0" smtClean="0"/>
              <a:t>What are its receptors?</a:t>
            </a:r>
          </a:p>
          <a:p>
            <a:r>
              <a:rPr lang="en-US" dirty="0" smtClean="0"/>
              <a:t>What tissues does it effect?</a:t>
            </a:r>
          </a:p>
          <a:p>
            <a:r>
              <a:rPr lang="en-US" dirty="0" smtClean="0"/>
              <a:t>How does it get turned off</a:t>
            </a:r>
            <a:endParaRPr lang="en-US" dirty="0"/>
          </a:p>
        </p:txBody>
      </p:sp>
    </p:spTree>
    <p:extLst>
      <p:ext uri="{BB962C8B-B14F-4D97-AF65-F5344CB8AC3E}">
        <p14:creationId xmlns:p14="http://schemas.microsoft.com/office/powerpoint/2010/main" val="247040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Adrenaline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29749527"/>
              </p:ext>
            </p:extLst>
          </p:nvPr>
        </p:nvGraphicFramePr>
        <p:xfrm>
          <a:off x="457200" y="1582616"/>
          <a:ext cx="8553117" cy="479043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Adrenal medulla</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Sympathetic nervous stimulation</a:t>
                      </a:r>
                      <a:endParaRPr lang="en-US" dirty="0"/>
                    </a:p>
                  </a:txBody>
                  <a:tcPr/>
                </a:tc>
                <a:tc>
                  <a:txBody>
                    <a:bodyPr/>
                    <a:lstStyle/>
                    <a:p>
                      <a:endParaRPr lang="en-US" dirty="0"/>
                    </a:p>
                  </a:txBody>
                  <a:tcPr/>
                </a:tc>
              </a:tr>
              <a:tr h="370840">
                <a:tc>
                  <a:txBody>
                    <a:bodyPr/>
                    <a:lstStyle/>
                    <a:p>
                      <a:r>
                        <a:rPr lang="en-US" b="1" dirty="0" smtClean="0"/>
                        <a:t>What is its receptor?</a:t>
                      </a:r>
                      <a:endParaRPr lang="en-US" b="1" dirty="0"/>
                    </a:p>
                  </a:txBody>
                  <a:tcPr/>
                </a:tc>
                <a:tc>
                  <a:txBody>
                    <a:bodyPr/>
                    <a:lstStyle/>
                    <a:p>
                      <a:r>
                        <a:rPr lang="en-US" dirty="0" smtClean="0"/>
                        <a:t>Alpha/Beta-Adrenergic Receptors (5 subtypes)</a:t>
                      </a:r>
                      <a:endParaRPr lang="en-US" dirty="0"/>
                    </a:p>
                  </a:txBody>
                  <a:tcPr/>
                </a:tc>
                <a:tc>
                  <a:txBody>
                    <a:bodyPr/>
                    <a:lstStyle/>
                    <a:p>
                      <a:r>
                        <a:rPr lang="en-US" dirty="0" smtClean="0"/>
                        <a:t>GPCR -&gt; </a:t>
                      </a:r>
                      <a:r>
                        <a:rPr lang="en-US" dirty="0" err="1" smtClean="0"/>
                        <a:t>G</a:t>
                      </a:r>
                      <a:r>
                        <a:rPr lang="en-US" baseline="0" dirty="0" err="1" smtClean="0"/>
                        <a:t>s</a:t>
                      </a:r>
                      <a:r>
                        <a:rPr lang="en-US" baseline="0" dirty="0" smtClean="0"/>
                        <a:t> and </a:t>
                      </a:r>
                      <a:r>
                        <a:rPr lang="en-US" baseline="0" dirty="0" err="1" smtClean="0"/>
                        <a:t>Gi</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Heart</a:t>
                      </a:r>
                      <a:endParaRPr lang="en-US" dirty="0"/>
                    </a:p>
                  </a:txBody>
                  <a:tcPr/>
                </a:tc>
                <a:tc>
                  <a:txBody>
                    <a:bodyPr/>
                    <a:lstStyle/>
                    <a:p>
                      <a:r>
                        <a:rPr lang="en-US" dirty="0" smtClean="0"/>
                        <a:t>Increased heart rate</a:t>
                      </a:r>
                      <a:endParaRPr lang="en-US" dirty="0"/>
                    </a:p>
                  </a:txBody>
                  <a:tcPr/>
                </a:tc>
              </a:tr>
              <a:tr h="370840">
                <a:tc>
                  <a:txBody>
                    <a:bodyPr/>
                    <a:lstStyle/>
                    <a:p>
                      <a:endParaRPr lang="en-US" b="1" dirty="0"/>
                    </a:p>
                  </a:txBody>
                  <a:tcPr/>
                </a:tc>
                <a:tc>
                  <a:txBody>
                    <a:bodyPr/>
                    <a:lstStyle/>
                    <a:p>
                      <a:r>
                        <a:rPr lang="en-US" dirty="0" smtClean="0"/>
                        <a:t>Lungs</a:t>
                      </a:r>
                      <a:endParaRPr lang="en-US" dirty="0"/>
                    </a:p>
                  </a:txBody>
                  <a:tcPr/>
                </a:tc>
                <a:tc>
                  <a:txBody>
                    <a:bodyPr/>
                    <a:lstStyle/>
                    <a:p>
                      <a:r>
                        <a:rPr lang="en-US" dirty="0" smtClean="0"/>
                        <a:t>Increased</a:t>
                      </a:r>
                      <a:r>
                        <a:rPr lang="en-US" baseline="0" dirty="0" smtClean="0"/>
                        <a:t> respiration</a:t>
                      </a:r>
                      <a:endParaRPr lang="en-US" dirty="0"/>
                    </a:p>
                  </a:txBody>
                  <a:tcPr/>
                </a:tc>
              </a:tr>
              <a:tr h="370840">
                <a:tc>
                  <a:txBody>
                    <a:bodyPr/>
                    <a:lstStyle/>
                    <a:p>
                      <a:endParaRPr lang="en-US" b="1" dirty="0"/>
                    </a:p>
                  </a:txBody>
                  <a:tcPr/>
                </a:tc>
                <a:tc>
                  <a:txBody>
                    <a:bodyPr/>
                    <a:lstStyle/>
                    <a:p>
                      <a:r>
                        <a:rPr lang="en-US" dirty="0" smtClean="0"/>
                        <a:t>Vasculature</a:t>
                      </a:r>
                      <a:endParaRPr lang="en-US" dirty="0"/>
                    </a:p>
                  </a:txBody>
                  <a:tcPr/>
                </a:tc>
                <a:tc>
                  <a:txBody>
                    <a:bodyPr/>
                    <a:lstStyle/>
                    <a:p>
                      <a:r>
                        <a:rPr lang="en-US" dirty="0" smtClean="0"/>
                        <a:t>Vasoconstriction (smooth muscle), vasodilation (skeletal</a:t>
                      </a:r>
                      <a:r>
                        <a:rPr lang="en-US" baseline="0" dirty="0" smtClean="0"/>
                        <a:t> muscle)</a:t>
                      </a:r>
                      <a:endParaRPr lang="en-US" dirty="0"/>
                    </a:p>
                  </a:txBody>
                  <a:tcPr/>
                </a:tc>
              </a:tr>
              <a:tr h="370840">
                <a:tc>
                  <a:txBody>
                    <a:bodyPr/>
                    <a:lstStyle/>
                    <a:p>
                      <a:endParaRPr lang="en-US" b="1" dirty="0"/>
                    </a:p>
                  </a:txBody>
                  <a:tcPr/>
                </a:tc>
                <a:tc>
                  <a:txBody>
                    <a:bodyPr/>
                    <a:lstStyle/>
                    <a:p>
                      <a:r>
                        <a:rPr lang="en-US" dirty="0" smtClean="0"/>
                        <a:t>Liver</a:t>
                      </a:r>
                      <a:endParaRPr lang="en-US" dirty="0"/>
                    </a:p>
                  </a:txBody>
                  <a:tcPr/>
                </a:tc>
                <a:tc>
                  <a:txBody>
                    <a:bodyPr/>
                    <a:lstStyle/>
                    <a:p>
                      <a:r>
                        <a:rPr lang="en-US" dirty="0" err="1" smtClean="0"/>
                        <a:t>Glycogenolysis</a:t>
                      </a:r>
                      <a:endParaRPr lang="en-US" dirty="0"/>
                    </a:p>
                  </a:txBody>
                  <a:tcPr/>
                </a:tc>
              </a:tr>
              <a:tr h="370840">
                <a:tc>
                  <a:txBody>
                    <a:bodyPr/>
                    <a:lstStyle/>
                    <a:p>
                      <a:endParaRPr lang="en-US" b="1" dirty="0"/>
                    </a:p>
                  </a:txBody>
                  <a:tcPr/>
                </a:tc>
                <a:tc>
                  <a:txBody>
                    <a:bodyPr/>
                    <a:lstStyle/>
                    <a:p>
                      <a:r>
                        <a:rPr lang="en-US" dirty="0" smtClean="0"/>
                        <a:t>Fat</a:t>
                      </a:r>
                      <a:endParaRPr lang="en-US" dirty="0"/>
                    </a:p>
                  </a:txBody>
                  <a:tcPr/>
                </a:tc>
                <a:tc>
                  <a:txBody>
                    <a:bodyPr/>
                    <a:lstStyle/>
                    <a:p>
                      <a:r>
                        <a:rPr lang="en-US" dirty="0" smtClean="0"/>
                        <a:t>Lipolysis</a:t>
                      </a:r>
                      <a:endParaRPr lang="en-US" dirty="0"/>
                    </a:p>
                  </a:txBody>
                  <a:tcPr/>
                </a:tc>
              </a:tr>
              <a:tr h="370840">
                <a:tc>
                  <a:txBody>
                    <a:bodyPr/>
                    <a:lstStyle/>
                    <a:p>
                      <a:endParaRPr lang="en-US" b="1" dirty="0"/>
                    </a:p>
                  </a:txBody>
                  <a:tcPr/>
                </a:tc>
                <a:tc>
                  <a:txBody>
                    <a:bodyPr/>
                    <a:lstStyle/>
                    <a:p>
                      <a:r>
                        <a:rPr lang="en-US" dirty="0" smtClean="0"/>
                        <a:t>Skeletal Muscle</a:t>
                      </a:r>
                      <a:endParaRPr lang="en-US" dirty="0"/>
                    </a:p>
                  </a:txBody>
                  <a:tcPr/>
                </a:tc>
                <a:tc>
                  <a:txBody>
                    <a:bodyPr/>
                    <a:lstStyle/>
                    <a:p>
                      <a:r>
                        <a:rPr lang="en-US" dirty="0" smtClean="0"/>
                        <a:t>Contraction</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Sympathetic</a:t>
                      </a:r>
                      <a:r>
                        <a:rPr lang="en-US" baseline="0" dirty="0" smtClean="0"/>
                        <a:t> signal stops </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4412977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Generally, where are hormones made</a:t>
            </a:r>
            <a:endParaRPr lang="en-US" dirty="0"/>
          </a:p>
        </p:txBody>
      </p:sp>
      <p:pic>
        <p:nvPicPr>
          <p:cNvPr id="4" name="Picture 3"/>
          <p:cNvPicPr>
            <a:picLocks noChangeAspect="1"/>
          </p:cNvPicPr>
          <p:nvPr/>
        </p:nvPicPr>
        <p:blipFill>
          <a:blip r:embed="rId3"/>
          <a:stretch>
            <a:fillRect/>
          </a:stretch>
        </p:blipFill>
        <p:spPr>
          <a:xfrm>
            <a:off x="1765300" y="1417638"/>
            <a:ext cx="4451205" cy="5440362"/>
          </a:xfrm>
          <a:prstGeom prst="rect">
            <a:avLst/>
          </a:prstGeom>
        </p:spPr>
      </p:pic>
    </p:spTree>
    <p:extLst>
      <p:ext uri="{BB962C8B-B14F-4D97-AF65-F5344CB8AC3E}">
        <p14:creationId xmlns:p14="http://schemas.microsoft.com/office/powerpoint/2010/main" val="627260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Generally how are hormones released?</a:t>
            </a:r>
            <a:endParaRPr lang="en-US" dirty="0"/>
          </a:p>
        </p:txBody>
      </p:sp>
      <p:sp>
        <p:nvSpPr>
          <p:cNvPr id="3" name="Content Placeholder 2"/>
          <p:cNvSpPr>
            <a:spLocks noGrp="1"/>
          </p:cNvSpPr>
          <p:nvPr>
            <p:ph idx="1"/>
          </p:nvPr>
        </p:nvSpPr>
        <p:spPr/>
        <p:txBody>
          <a:bodyPr>
            <a:normAutofit lnSpcReduction="10000"/>
          </a:bodyPr>
          <a:lstStyle/>
          <a:p>
            <a:r>
              <a:rPr lang="en-US" dirty="0" smtClean="0"/>
              <a:t>Nervous stimulation</a:t>
            </a:r>
          </a:p>
          <a:p>
            <a:pPr lvl="1"/>
            <a:r>
              <a:rPr lang="en-US" dirty="0" smtClean="0"/>
              <a:t>Adrenaline, CRH, TSH</a:t>
            </a:r>
          </a:p>
          <a:p>
            <a:r>
              <a:rPr lang="en-US" dirty="0" smtClean="0"/>
              <a:t>In Response to Another Hormone</a:t>
            </a:r>
          </a:p>
          <a:p>
            <a:pPr lvl="1"/>
            <a:r>
              <a:rPr lang="en-US" dirty="0" smtClean="0"/>
              <a:t>Cortisol (ACTH), Thyroid Hormones (TSH)</a:t>
            </a:r>
          </a:p>
          <a:p>
            <a:r>
              <a:rPr lang="en-US" dirty="0" smtClean="0"/>
              <a:t>In Response to A Metabolite</a:t>
            </a:r>
          </a:p>
          <a:p>
            <a:pPr lvl="1"/>
            <a:r>
              <a:rPr lang="en-US" dirty="0" smtClean="0"/>
              <a:t>Insulin, Glucagon, Calcitonin</a:t>
            </a:r>
          </a:p>
          <a:p>
            <a:r>
              <a:rPr lang="en-US" dirty="0" smtClean="0"/>
              <a:t>In Response to Physical Changes Such As Stretch</a:t>
            </a:r>
          </a:p>
          <a:p>
            <a:pPr lvl="1"/>
            <a:r>
              <a:rPr lang="en-US" dirty="0" smtClean="0"/>
              <a:t>Ghrelin, Renin</a:t>
            </a:r>
            <a:endParaRPr lang="en-US" dirty="0"/>
          </a:p>
        </p:txBody>
      </p:sp>
    </p:spTree>
    <p:extLst>
      <p:ext uri="{BB962C8B-B14F-4D97-AF65-F5344CB8AC3E}">
        <p14:creationId xmlns:p14="http://schemas.microsoft.com/office/powerpoint/2010/main" val="1126143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60589" cy="1143000"/>
          </a:xfrm>
        </p:spPr>
        <p:txBody>
          <a:bodyPr>
            <a:normAutofit fontScale="90000"/>
          </a:bodyPr>
          <a:lstStyle/>
          <a:p>
            <a:r>
              <a:rPr lang="en-US" dirty="0" smtClean="0"/>
              <a:t>Insulin Release In Response To Glucose</a:t>
            </a:r>
            <a:endParaRPr lang="en-US" dirty="0"/>
          </a:p>
        </p:txBody>
      </p:sp>
      <p:pic>
        <p:nvPicPr>
          <p:cNvPr id="4" name="Picture 3" descr="insulin-secre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055" y="934118"/>
            <a:ext cx="6442576" cy="5711504"/>
          </a:xfrm>
          <a:prstGeom prst="rect">
            <a:avLst/>
          </a:prstGeom>
        </p:spPr>
      </p:pic>
    </p:spTree>
    <p:extLst>
      <p:ext uri="{BB962C8B-B14F-4D97-AF65-F5344CB8AC3E}">
        <p14:creationId xmlns:p14="http://schemas.microsoft.com/office/powerpoint/2010/main" val="753031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4157"/>
            <a:ext cx="9411368" cy="1143000"/>
          </a:xfrm>
        </p:spPr>
        <p:txBody>
          <a:bodyPr>
            <a:normAutofit fontScale="90000"/>
          </a:bodyPr>
          <a:lstStyle/>
          <a:p>
            <a:r>
              <a:rPr lang="en-US" dirty="0" smtClean="0"/>
              <a:t>Broadly What Kinds of Receptors Are There?</a:t>
            </a:r>
            <a:endParaRPr lang="en-US" dirty="0"/>
          </a:p>
        </p:txBody>
      </p:sp>
      <p:pic>
        <p:nvPicPr>
          <p:cNvPr id="4" name="Picture 3"/>
          <p:cNvPicPr>
            <a:picLocks noChangeAspect="1"/>
          </p:cNvPicPr>
          <p:nvPr/>
        </p:nvPicPr>
        <p:blipFill>
          <a:blip r:embed="rId2"/>
          <a:stretch>
            <a:fillRect/>
          </a:stretch>
        </p:blipFill>
        <p:spPr>
          <a:xfrm>
            <a:off x="655053" y="1353256"/>
            <a:ext cx="7980947" cy="4841570"/>
          </a:xfrm>
          <a:prstGeom prst="rect">
            <a:avLst/>
          </a:prstGeom>
        </p:spPr>
      </p:pic>
    </p:spTree>
    <p:extLst>
      <p:ext uri="{BB962C8B-B14F-4D97-AF65-F5344CB8AC3E}">
        <p14:creationId xmlns:p14="http://schemas.microsoft.com/office/powerpoint/2010/main" val="1661151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Kinds of Hormones Are There?</a:t>
            </a:r>
            <a:endParaRPr lang="en-US" dirty="0"/>
          </a:p>
        </p:txBody>
      </p:sp>
      <p:pic>
        <p:nvPicPr>
          <p:cNvPr id="4" name="Picture 3" descr="hormone-classific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374" y="1224173"/>
            <a:ext cx="4310941" cy="5481294"/>
          </a:xfrm>
          <a:prstGeom prst="rect">
            <a:avLst/>
          </a:prstGeom>
        </p:spPr>
      </p:pic>
    </p:spTree>
    <p:extLst>
      <p:ext uri="{BB962C8B-B14F-4D97-AF65-F5344CB8AC3E}">
        <p14:creationId xmlns:p14="http://schemas.microsoft.com/office/powerpoint/2010/main" val="317200774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type is most likely to be able to cross plasma membranes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An amine such as adrenaline</a:t>
            </a:r>
          </a:p>
          <a:p>
            <a:pPr marL="514350" indent="-514350" eaLnBrk="1" hangingPunct="1">
              <a:buFont typeface="Arial" charset="0"/>
              <a:buAutoNum type="alphaUcPeriod"/>
            </a:pPr>
            <a:r>
              <a:rPr lang="en-US" dirty="0" smtClean="0">
                <a:latin typeface="Calibri" charset="0"/>
                <a:ea typeface="MS PGothic" charset="0"/>
              </a:rPr>
              <a:t>A peptide such as insulin</a:t>
            </a:r>
          </a:p>
          <a:p>
            <a:pPr marL="514350" indent="-514350" eaLnBrk="1" hangingPunct="1">
              <a:buFont typeface="Arial" charset="0"/>
              <a:buAutoNum type="alphaUcPeriod"/>
            </a:pPr>
            <a:r>
              <a:rPr lang="en-US" dirty="0" smtClean="0">
                <a:latin typeface="Calibri" charset="0"/>
                <a:ea typeface="MS PGothic" charset="0"/>
              </a:rPr>
              <a:t>A polypeptide such as FSH</a:t>
            </a:r>
          </a:p>
          <a:p>
            <a:pPr marL="514350" indent="-514350" eaLnBrk="1" hangingPunct="1">
              <a:buFont typeface="Arial" charset="0"/>
              <a:buAutoNum type="alphaUcPeriod"/>
            </a:pPr>
            <a:r>
              <a:rPr lang="en-US" dirty="0" smtClean="0">
                <a:latin typeface="Calibri" charset="0"/>
                <a:ea typeface="MS PGothic" charset="0"/>
              </a:rPr>
              <a:t>A steroid such as testosterone</a:t>
            </a:r>
            <a:endParaRPr lang="en-US" dirty="0">
              <a:latin typeface="Calibri" charset="0"/>
              <a:ea typeface="MS PGothic" charset="0"/>
            </a:endParaRPr>
          </a:p>
        </p:txBody>
      </p:sp>
      <p:pic>
        <p:nvPicPr>
          <p:cNvPr id="3" name="TPChart" descr="3ECFD246A2BA435E9600E9A12A7041A1Chart20150308092120202.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6" name="TPCountdown"/>
          <p:cNvGrpSpPr/>
          <p:nvPr>
            <p:custDataLst>
              <p:tags r:id="rId4"/>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 Surface Receptors</a:t>
            </a:r>
            <a:endParaRPr lang="en-US" dirty="0"/>
          </a:p>
        </p:txBody>
      </p:sp>
      <p:pic>
        <p:nvPicPr>
          <p:cNvPr id="4" name="Picture 3"/>
          <p:cNvPicPr>
            <a:picLocks noChangeAspect="1"/>
          </p:cNvPicPr>
          <p:nvPr/>
        </p:nvPicPr>
        <p:blipFill>
          <a:blip r:embed="rId2"/>
          <a:stretch>
            <a:fillRect/>
          </a:stretch>
        </p:blipFill>
        <p:spPr>
          <a:xfrm>
            <a:off x="914400" y="1778000"/>
            <a:ext cx="7315200" cy="5080000"/>
          </a:xfrm>
          <a:prstGeom prst="rect">
            <a:avLst/>
          </a:prstGeom>
        </p:spPr>
      </p:pic>
    </p:spTree>
    <p:extLst>
      <p:ext uri="{BB962C8B-B14F-4D97-AF65-F5344CB8AC3E}">
        <p14:creationId xmlns:p14="http://schemas.microsoft.com/office/powerpoint/2010/main" val="336487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Cell Surface Receptors</a:t>
            </a:r>
            <a:endParaRPr lang="en-US" dirty="0"/>
          </a:p>
        </p:txBody>
      </p:sp>
      <p:sp>
        <p:nvSpPr>
          <p:cNvPr id="4" name="Text Placeholder 3"/>
          <p:cNvSpPr>
            <a:spLocks noGrp="1"/>
          </p:cNvSpPr>
          <p:nvPr>
            <p:ph type="body" idx="1"/>
          </p:nvPr>
        </p:nvSpPr>
        <p:spPr>
          <a:xfrm>
            <a:off x="457200" y="1535113"/>
            <a:ext cx="2602345" cy="639762"/>
          </a:xfrm>
        </p:spPr>
        <p:txBody>
          <a:bodyPr/>
          <a:lstStyle/>
          <a:p>
            <a:r>
              <a:rPr lang="en-US" dirty="0" smtClean="0"/>
              <a:t>GPCRs</a:t>
            </a:r>
            <a:endParaRPr lang="en-US" dirty="0"/>
          </a:p>
        </p:txBody>
      </p:sp>
      <p:sp>
        <p:nvSpPr>
          <p:cNvPr id="5" name="Content Placeholder 4"/>
          <p:cNvSpPr>
            <a:spLocks noGrp="1"/>
          </p:cNvSpPr>
          <p:nvPr>
            <p:ph sz="half" idx="2"/>
          </p:nvPr>
        </p:nvSpPr>
        <p:spPr>
          <a:xfrm>
            <a:off x="457200" y="2174875"/>
            <a:ext cx="2602345" cy="3951288"/>
          </a:xfrm>
        </p:spPr>
        <p:txBody>
          <a:bodyPr/>
          <a:lstStyle/>
          <a:p>
            <a:r>
              <a:rPr lang="en-US" dirty="0" smtClean="0"/>
              <a:t>7-TM</a:t>
            </a:r>
          </a:p>
          <a:p>
            <a:r>
              <a:rPr lang="en-US" dirty="0" smtClean="0"/>
              <a:t>Activates G proteins in several classes</a:t>
            </a:r>
          </a:p>
          <a:p>
            <a:r>
              <a:rPr lang="en-US" dirty="0" smtClean="0"/>
              <a:t>Can regulated </a:t>
            </a:r>
            <a:r>
              <a:rPr lang="en-US" dirty="0" err="1" smtClean="0"/>
              <a:t>cAMP</a:t>
            </a:r>
            <a:r>
              <a:rPr lang="en-US" dirty="0" smtClean="0"/>
              <a:t>, </a:t>
            </a:r>
            <a:r>
              <a:rPr lang="en-US" dirty="0" err="1" smtClean="0"/>
              <a:t>Ca</a:t>
            </a:r>
            <a:r>
              <a:rPr lang="en-US" dirty="0" smtClean="0"/>
              <a:t>, DAG and </a:t>
            </a:r>
            <a:r>
              <a:rPr lang="en-US" dirty="0" err="1" smtClean="0"/>
              <a:t>RhoGTPases</a:t>
            </a:r>
            <a:endParaRPr lang="en-US" dirty="0" smtClean="0"/>
          </a:p>
          <a:p>
            <a:r>
              <a:rPr lang="en-US" dirty="0" smtClean="0"/>
              <a:t>Example BAR</a:t>
            </a:r>
          </a:p>
        </p:txBody>
      </p:sp>
      <p:sp>
        <p:nvSpPr>
          <p:cNvPr id="8" name="Text Placeholder 3"/>
          <p:cNvSpPr>
            <a:spLocks noGrp="1"/>
          </p:cNvSpPr>
          <p:nvPr>
            <p:ph type="body" idx="1"/>
          </p:nvPr>
        </p:nvSpPr>
        <p:spPr>
          <a:xfrm>
            <a:off x="3311236" y="1535113"/>
            <a:ext cx="2602345" cy="639762"/>
          </a:xfrm>
        </p:spPr>
        <p:txBody>
          <a:bodyPr>
            <a:normAutofit fontScale="92500" lnSpcReduction="20000"/>
          </a:bodyPr>
          <a:lstStyle/>
          <a:p>
            <a:r>
              <a:rPr lang="en-US" dirty="0" smtClean="0"/>
              <a:t>Receptor Tyrosine Kinases</a:t>
            </a:r>
            <a:endParaRPr lang="en-US" dirty="0"/>
          </a:p>
        </p:txBody>
      </p:sp>
      <p:sp>
        <p:nvSpPr>
          <p:cNvPr id="9" name="Content Placeholder 4"/>
          <p:cNvSpPr>
            <a:spLocks noGrp="1"/>
          </p:cNvSpPr>
          <p:nvPr>
            <p:ph sz="half" idx="2"/>
          </p:nvPr>
        </p:nvSpPr>
        <p:spPr>
          <a:xfrm>
            <a:off x="3311236" y="2174875"/>
            <a:ext cx="2602345" cy="3951288"/>
          </a:xfrm>
        </p:spPr>
        <p:txBody>
          <a:bodyPr/>
          <a:lstStyle/>
          <a:p>
            <a:r>
              <a:rPr lang="en-US" dirty="0" smtClean="0"/>
              <a:t>1-TM (dimer)</a:t>
            </a:r>
          </a:p>
          <a:p>
            <a:r>
              <a:rPr lang="en-US" dirty="0" err="1" smtClean="0"/>
              <a:t>Autophosphorylate</a:t>
            </a:r>
            <a:r>
              <a:rPr lang="en-US" dirty="0" smtClean="0"/>
              <a:t> on tyrosine residues</a:t>
            </a:r>
          </a:p>
          <a:p>
            <a:r>
              <a:rPr lang="en-US" dirty="0" smtClean="0"/>
              <a:t>Recruits and activates effectors like </a:t>
            </a:r>
            <a:r>
              <a:rPr lang="en-US" dirty="0" err="1" smtClean="0"/>
              <a:t>Akt</a:t>
            </a:r>
            <a:endParaRPr lang="en-US" dirty="0" smtClean="0"/>
          </a:p>
          <a:p>
            <a:r>
              <a:rPr lang="en-US" dirty="0" smtClean="0"/>
              <a:t>Example </a:t>
            </a:r>
            <a:r>
              <a:rPr lang="en-US" dirty="0" err="1" smtClean="0"/>
              <a:t>InsR</a:t>
            </a:r>
            <a:endParaRPr lang="en-US" dirty="0"/>
          </a:p>
        </p:txBody>
      </p:sp>
      <p:sp>
        <p:nvSpPr>
          <p:cNvPr id="10" name="Text Placeholder 3"/>
          <p:cNvSpPr>
            <a:spLocks noGrp="1"/>
          </p:cNvSpPr>
          <p:nvPr>
            <p:ph type="body" idx="1"/>
          </p:nvPr>
        </p:nvSpPr>
        <p:spPr>
          <a:xfrm>
            <a:off x="6121400" y="1535113"/>
            <a:ext cx="2602345" cy="639762"/>
          </a:xfrm>
        </p:spPr>
        <p:txBody>
          <a:bodyPr>
            <a:normAutofit fontScale="92500"/>
          </a:bodyPr>
          <a:lstStyle/>
          <a:p>
            <a:r>
              <a:rPr lang="en-US" dirty="0" smtClean="0"/>
              <a:t>JAK/STAT Receptors</a:t>
            </a:r>
            <a:endParaRPr lang="en-US" dirty="0"/>
          </a:p>
        </p:txBody>
      </p:sp>
      <p:sp>
        <p:nvSpPr>
          <p:cNvPr id="11" name="Content Placeholder 4"/>
          <p:cNvSpPr>
            <a:spLocks noGrp="1"/>
          </p:cNvSpPr>
          <p:nvPr>
            <p:ph sz="half" idx="2"/>
          </p:nvPr>
        </p:nvSpPr>
        <p:spPr>
          <a:xfrm>
            <a:off x="6121400" y="2174875"/>
            <a:ext cx="2602345" cy="3951288"/>
          </a:xfrm>
        </p:spPr>
        <p:txBody>
          <a:bodyPr/>
          <a:lstStyle/>
          <a:p>
            <a:r>
              <a:rPr lang="en-US" dirty="0" smtClean="0"/>
              <a:t>1-TM (dimer)</a:t>
            </a:r>
          </a:p>
          <a:p>
            <a:r>
              <a:rPr lang="en-US" dirty="0" smtClean="0"/>
              <a:t>Recruits kinase (JAK) which phosphorylates effectors (STAT)</a:t>
            </a:r>
          </a:p>
          <a:p>
            <a:r>
              <a:rPr lang="en-US" dirty="0" err="1" smtClean="0"/>
              <a:t>pSTAT</a:t>
            </a:r>
            <a:r>
              <a:rPr lang="en-US" dirty="0" smtClean="0"/>
              <a:t> activates gene transcription</a:t>
            </a:r>
          </a:p>
          <a:p>
            <a:r>
              <a:rPr lang="en-US" dirty="0" smtClean="0"/>
              <a:t>Example GH</a:t>
            </a:r>
            <a:endParaRPr lang="en-US" dirty="0"/>
          </a:p>
        </p:txBody>
      </p:sp>
    </p:spTree>
    <p:extLst>
      <p:ext uri="{BB962C8B-B14F-4D97-AF65-F5344CB8AC3E}">
        <p14:creationId xmlns:p14="http://schemas.microsoft.com/office/powerpoint/2010/main" val="1803773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should a dentist (or a doctoral student) care about endocrinology</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Clinical manifestations of endocrine pathophysiology</a:t>
            </a:r>
          </a:p>
          <a:p>
            <a:pPr lvl="1"/>
            <a:r>
              <a:rPr lang="en-US" dirty="0" smtClean="0"/>
              <a:t>Diabetes (Insulin Insufficiency/Resistance)</a:t>
            </a:r>
          </a:p>
          <a:p>
            <a:pPr lvl="2"/>
            <a:r>
              <a:rPr lang="en-US" dirty="0" smtClean="0"/>
              <a:t>Periodontitis</a:t>
            </a:r>
          </a:p>
          <a:p>
            <a:pPr lvl="2"/>
            <a:r>
              <a:rPr lang="en-US" dirty="0" err="1" smtClean="0"/>
              <a:t>Mucusal</a:t>
            </a:r>
            <a:r>
              <a:rPr lang="en-US" dirty="0" smtClean="0"/>
              <a:t> disease</a:t>
            </a:r>
          </a:p>
          <a:p>
            <a:pPr lvl="2"/>
            <a:r>
              <a:rPr lang="en-US" dirty="0" smtClean="0"/>
              <a:t>Altered taste</a:t>
            </a:r>
          </a:p>
          <a:p>
            <a:pPr lvl="2"/>
            <a:r>
              <a:rPr lang="en-US" dirty="0" smtClean="0"/>
              <a:t>Parotid gland </a:t>
            </a:r>
            <a:r>
              <a:rPr lang="en-US" dirty="0" err="1" smtClean="0"/>
              <a:t>enlargent</a:t>
            </a:r>
            <a:endParaRPr lang="en-US" dirty="0" smtClean="0"/>
          </a:p>
          <a:p>
            <a:pPr lvl="2"/>
            <a:r>
              <a:rPr lang="en-US" dirty="0" smtClean="0"/>
              <a:t>Potential hypo/hyperglycemia</a:t>
            </a:r>
          </a:p>
          <a:p>
            <a:pPr lvl="1"/>
            <a:r>
              <a:rPr lang="en-US" dirty="0" err="1" smtClean="0"/>
              <a:t>Hypoparathyroidism</a:t>
            </a:r>
            <a:r>
              <a:rPr lang="en-US" dirty="0" smtClean="0"/>
              <a:t> (Not Enough PTH)</a:t>
            </a:r>
          </a:p>
          <a:p>
            <a:pPr lvl="2"/>
            <a:r>
              <a:rPr lang="en-US" dirty="0" smtClean="0"/>
              <a:t>Low calcium density, hypoplasia of enamel and dentin</a:t>
            </a:r>
          </a:p>
          <a:p>
            <a:pPr lvl="2"/>
            <a:r>
              <a:rPr lang="en-US" dirty="0" smtClean="0"/>
              <a:t>Candidiasis</a:t>
            </a:r>
          </a:p>
          <a:p>
            <a:pPr lvl="2"/>
            <a:r>
              <a:rPr lang="en-US" dirty="0" smtClean="0"/>
              <a:t>Delayed eruption, shortened roots</a:t>
            </a:r>
          </a:p>
          <a:p>
            <a:pPr lvl="1"/>
            <a:r>
              <a:rPr lang="en-US" dirty="0" smtClean="0"/>
              <a:t>Hyperthyroidism (T3/T4 Overproduction)</a:t>
            </a:r>
          </a:p>
          <a:p>
            <a:pPr lvl="2"/>
            <a:r>
              <a:rPr lang="en-US" dirty="0" smtClean="0"/>
              <a:t>Malocclusion</a:t>
            </a:r>
          </a:p>
          <a:p>
            <a:pPr lvl="2"/>
            <a:r>
              <a:rPr lang="en-US" dirty="0" smtClean="0"/>
              <a:t>Demineralization</a:t>
            </a:r>
          </a:p>
          <a:p>
            <a:pPr lvl="2"/>
            <a:r>
              <a:rPr lang="en-US" dirty="0" smtClean="0"/>
              <a:t>Anxiety/restlessness</a:t>
            </a:r>
          </a:p>
          <a:p>
            <a:pPr lvl="1"/>
            <a:r>
              <a:rPr lang="en-US" dirty="0" smtClean="0"/>
              <a:t>Acromegaly (GH Overproduction)</a:t>
            </a:r>
          </a:p>
          <a:p>
            <a:pPr lvl="2"/>
            <a:r>
              <a:rPr lang="en-US" dirty="0" smtClean="0"/>
              <a:t>Accelerated tooth eruption</a:t>
            </a:r>
          </a:p>
          <a:p>
            <a:pPr lvl="2"/>
            <a:r>
              <a:rPr lang="en-US" dirty="0" smtClean="0"/>
              <a:t>Enlarged jaw, </a:t>
            </a:r>
            <a:r>
              <a:rPr lang="en-US" dirty="0" err="1" smtClean="0"/>
              <a:t>abberant</a:t>
            </a:r>
            <a:r>
              <a:rPr lang="en-US" dirty="0" smtClean="0"/>
              <a:t> tooth spacing</a:t>
            </a:r>
          </a:p>
          <a:p>
            <a:pPr lvl="1"/>
            <a:r>
              <a:rPr lang="en-US" dirty="0" smtClean="0"/>
              <a:t>Cushing’s (Cortisol Overproduction)</a:t>
            </a:r>
          </a:p>
          <a:p>
            <a:pPr lvl="2"/>
            <a:r>
              <a:rPr lang="en-US" dirty="0" err="1" smtClean="0"/>
              <a:t>Periodontis</a:t>
            </a:r>
            <a:r>
              <a:rPr lang="en-US" dirty="0" smtClean="0"/>
              <a:t>, swelling of gums</a:t>
            </a:r>
          </a:p>
          <a:p>
            <a:pPr lvl="2"/>
            <a:r>
              <a:rPr lang="en-US" dirty="0" smtClean="0"/>
              <a:t>Easy bruising</a:t>
            </a:r>
          </a:p>
          <a:p>
            <a:pPr lvl="1"/>
            <a:r>
              <a:rPr lang="en-US" dirty="0" smtClean="0"/>
              <a:t>Addison’s Disease (Cortisol Insufficiency)</a:t>
            </a:r>
          </a:p>
          <a:p>
            <a:pPr lvl="2"/>
            <a:r>
              <a:rPr lang="en-US" dirty="0" smtClean="0"/>
              <a:t>Blotchy melanin patches in oral mucosa</a:t>
            </a:r>
          </a:p>
          <a:p>
            <a:pPr lvl="1"/>
            <a:endParaRPr lang="en-US" dirty="0" smtClean="0"/>
          </a:p>
          <a:p>
            <a:pPr lvl="1"/>
            <a:endParaRPr lang="en-US" dirty="0"/>
          </a:p>
        </p:txBody>
      </p:sp>
    </p:spTree>
    <p:extLst>
      <p:ext uri="{BB962C8B-B14F-4D97-AF65-F5344CB8AC3E}">
        <p14:creationId xmlns:p14="http://schemas.microsoft.com/office/powerpoint/2010/main" val="17027770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GPCRs</a:t>
            </a:r>
            <a:endParaRPr lang="en-US" dirty="0"/>
          </a:p>
        </p:txBody>
      </p:sp>
      <p:pic>
        <p:nvPicPr>
          <p:cNvPr id="5" name="Picture 4"/>
          <p:cNvPicPr>
            <a:picLocks noChangeAspect="1"/>
          </p:cNvPicPr>
          <p:nvPr/>
        </p:nvPicPr>
        <p:blipFill>
          <a:blip r:embed="rId2"/>
          <a:stretch>
            <a:fillRect/>
          </a:stretch>
        </p:blipFill>
        <p:spPr>
          <a:xfrm>
            <a:off x="935180" y="1417638"/>
            <a:ext cx="7435273" cy="4558585"/>
          </a:xfrm>
          <a:prstGeom prst="rect">
            <a:avLst/>
          </a:prstGeom>
        </p:spPr>
      </p:pic>
    </p:spTree>
    <p:extLst>
      <p:ext uri="{BB962C8B-B14F-4D97-AF65-F5344CB8AC3E}">
        <p14:creationId xmlns:p14="http://schemas.microsoft.com/office/powerpoint/2010/main" val="538086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Receptor Tyrosine Kinases</a:t>
            </a:r>
            <a:endParaRPr lang="en-US" dirty="0"/>
          </a:p>
        </p:txBody>
      </p:sp>
      <p:pic>
        <p:nvPicPr>
          <p:cNvPr id="4" name="Picture 3"/>
          <p:cNvPicPr>
            <a:picLocks noChangeAspect="1"/>
          </p:cNvPicPr>
          <p:nvPr/>
        </p:nvPicPr>
        <p:blipFill>
          <a:blip r:embed="rId2"/>
          <a:stretch>
            <a:fillRect/>
          </a:stretch>
        </p:blipFill>
        <p:spPr>
          <a:xfrm>
            <a:off x="658091" y="1598692"/>
            <a:ext cx="7539182" cy="4646598"/>
          </a:xfrm>
          <a:prstGeom prst="rect">
            <a:avLst/>
          </a:prstGeom>
        </p:spPr>
      </p:pic>
    </p:spTree>
    <p:extLst>
      <p:ext uri="{BB962C8B-B14F-4D97-AF65-F5344CB8AC3E}">
        <p14:creationId xmlns:p14="http://schemas.microsoft.com/office/powerpoint/2010/main" val="155069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JAK/STAT Receptors</a:t>
            </a:r>
            <a:endParaRPr lang="en-US" dirty="0"/>
          </a:p>
        </p:txBody>
      </p:sp>
      <p:pic>
        <p:nvPicPr>
          <p:cNvPr id="4" name="Picture 3"/>
          <p:cNvPicPr>
            <a:picLocks noChangeAspect="1"/>
          </p:cNvPicPr>
          <p:nvPr/>
        </p:nvPicPr>
        <p:blipFill>
          <a:blip r:embed="rId2"/>
          <a:stretch>
            <a:fillRect/>
          </a:stretch>
        </p:blipFill>
        <p:spPr>
          <a:xfrm>
            <a:off x="762000" y="266700"/>
            <a:ext cx="7620000" cy="6311900"/>
          </a:xfrm>
          <a:prstGeom prst="rect">
            <a:avLst/>
          </a:prstGeom>
        </p:spPr>
      </p:pic>
    </p:spTree>
    <p:extLst>
      <p:ext uri="{BB962C8B-B14F-4D97-AF65-F5344CB8AC3E}">
        <p14:creationId xmlns:p14="http://schemas.microsoft.com/office/powerpoint/2010/main" val="4196217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Nuclear Hormone Receptors</a:t>
            </a:r>
            <a:endParaRPr lang="en-US" dirty="0"/>
          </a:p>
        </p:txBody>
      </p:sp>
      <p:pic>
        <p:nvPicPr>
          <p:cNvPr id="4" name="Picture 3"/>
          <p:cNvPicPr>
            <a:picLocks noChangeAspect="1"/>
          </p:cNvPicPr>
          <p:nvPr/>
        </p:nvPicPr>
        <p:blipFill rotWithShape="1">
          <a:blip r:embed="rId2"/>
          <a:srcRect t="8824" r="66834" b="17780"/>
          <a:stretch/>
        </p:blipFill>
        <p:spPr>
          <a:xfrm>
            <a:off x="3302000" y="1844842"/>
            <a:ext cx="2646947" cy="3553540"/>
          </a:xfrm>
          <a:prstGeom prst="rect">
            <a:avLst/>
          </a:prstGeom>
        </p:spPr>
      </p:pic>
    </p:spTree>
    <p:extLst>
      <p:ext uri="{BB962C8B-B14F-4D97-AF65-F5344CB8AC3E}">
        <p14:creationId xmlns:p14="http://schemas.microsoft.com/office/powerpoint/2010/main" val="1154833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526379" cy="1143000"/>
          </a:xfrm>
        </p:spPr>
        <p:txBody>
          <a:bodyPr>
            <a:normAutofit fontScale="90000"/>
          </a:bodyPr>
          <a:lstStyle/>
          <a:p>
            <a:r>
              <a:rPr lang="en-US" dirty="0" smtClean="0"/>
              <a:t>What Do Nuclear Hormones Look Like?</a:t>
            </a:r>
            <a:endParaRPr lang="en-US" dirty="0"/>
          </a:p>
        </p:txBody>
      </p:sp>
      <p:pic>
        <p:nvPicPr>
          <p:cNvPr id="4" name="Picture 3"/>
          <p:cNvPicPr>
            <a:picLocks noChangeAspect="1"/>
          </p:cNvPicPr>
          <p:nvPr/>
        </p:nvPicPr>
        <p:blipFill>
          <a:blip r:embed="rId2"/>
          <a:stretch>
            <a:fillRect/>
          </a:stretch>
        </p:blipFill>
        <p:spPr>
          <a:xfrm>
            <a:off x="0" y="0"/>
            <a:ext cx="9144000" cy="6857238"/>
          </a:xfrm>
          <a:prstGeom prst="rect">
            <a:avLst/>
          </a:prstGeom>
        </p:spPr>
      </p:pic>
      <p:pic>
        <p:nvPicPr>
          <p:cNvPr id="5" name="Picture 4"/>
          <p:cNvPicPr>
            <a:picLocks noChangeAspect="1"/>
          </p:cNvPicPr>
          <p:nvPr/>
        </p:nvPicPr>
        <p:blipFill>
          <a:blip r:embed="rId2"/>
          <a:stretch>
            <a:fillRect/>
          </a:stretch>
        </p:blipFill>
        <p:spPr>
          <a:xfrm>
            <a:off x="0" y="0"/>
            <a:ext cx="9144000" cy="6857238"/>
          </a:xfrm>
          <a:prstGeom prst="rect">
            <a:avLst/>
          </a:prstGeom>
        </p:spPr>
      </p:pic>
    </p:spTree>
    <p:extLst>
      <p:ext uri="{BB962C8B-B14F-4D97-AF65-F5344CB8AC3E}">
        <p14:creationId xmlns:p14="http://schemas.microsoft.com/office/powerpoint/2010/main" val="1311201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Activity</a:t>
            </a:r>
            <a:endParaRPr lang="en-US" dirty="0"/>
          </a:p>
        </p:txBody>
      </p:sp>
      <p:sp>
        <p:nvSpPr>
          <p:cNvPr id="3" name="Content Placeholder 2"/>
          <p:cNvSpPr>
            <a:spLocks noGrp="1"/>
          </p:cNvSpPr>
          <p:nvPr>
            <p:ph idx="1"/>
          </p:nvPr>
        </p:nvSpPr>
        <p:spPr/>
        <p:txBody>
          <a:bodyPr/>
          <a:lstStyle/>
          <a:p>
            <a:r>
              <a:rPr lang="en-US" dirty="0" smtClean="0"/>
              <a:t>What are some differences in nuclear hormone receptors </a:t>
            </a:r>
            <a:r>
              <a:rPr lang="en-US" dirty="0" err="1" smtClean="0"/>
              <a:t>vs</a:t>
            </a:r>
            <a:r>
              <a:rPr lang="en-US" dirty="0" smtClean="0"/>
              <a:t> cell surface receptors</a:t>
            </a:r>
          </a:p>
          <a:p>
            <a:pPr lvl="1"/>
            <a:r>
              <a:rPr lang="en-US" dirty="0" smtClean="0"/>
              <a:t>What has to be different about the ligands</a:t>
            </a:r>
          </a:p>
          <a:p>
            <a:pPr lvl="1"/>
            <a:r>
              <a:rPr lang="en-US" dirty="0" smtClean="0"/>
              <a:t>What has to be different about the responses</a:t>
            </a:r>
            <a:endParaRPr lang="en-US" dirty="0"/>
          </a:p>
        </p:txBody>
      </p:sp>
    </p:spTree>
    <p:extLst>
      <p:ext uri="{BB962C8B-B14F-4D97-AF65-F5344CB8AC3E}">
        <p14:creationId xmlns:p14="http://schemas.microsoft.com/office/powerpoint/2010/main" val="145047870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9237578" cy="1143000"/>
          </a:xfrm>
        </p:spPr>
        <p:txBody>
          <a:bodyPr>
            <a:normAutofit fontScale="90000"/>
          </a:bodyPr>
          <a:lstStyle/>
          <a:p>
            <a:r>
              <a:rPr lang="en-US" dirty="0" smtClean="0"/>
              <a:t>General Concepts About Hormone Targets</a:t>
            </a:r>
            <a:endParaRPr lang="en-US" dirty="0"/>
          </a:p>
        </p:txBody>
      </p:sp>
      <p:sp>
        <p:nvSpPr>
          <p:cNvPr id="3" name="Content Placeholder 2"/>
          <p:cNvSpPr>
            <a:spLocks noGrp="1"/>
          </p:cNvSpPr>
          <p:nvPr>
            <p:ph idx="1"/>
          </p:nvPr>
        </p:nvSpPr>
        <p:spPr/>
        <p:txBody>
          <a:bodyPr/>
          <a:lstStyle/>
          <a:p>
            <a:r>
              <a:rPr lang="en-US" dirty="0" smtClean="0"/>
              <a:t>How does the hormone get from A -&gt; B</a:t>
            </a:r>
          </a:p>
          <a:p>
            <a:r>
              <a:rPr lang="en-US" dirty="0" smtClean="0"/>
              <a:t>Is it released into the blood? </a:t>
            </a:r>
          </a:p>
          <a:p>
            <a:r>
              <a:rPr lang="en-US" dirty="0" smtClean="0"/>
              <a:t>Does it require accessory proteins to help keep it soluble?</a:t>
            </a:r>
          </a:p>
          <a:p>
            <a:endParaRPr lang="en-US" dirty="0"/>
          </a:p>
        </p:txBody>
      </p:sp>
    </p:spTree>
    <p:extLst>
      <p:ext uri="{BB962C8B-B14F-4D97-AF65-F5344CB8AC3E}">
        <p14:creationId xmlns:p14="http://schemas.microsoft.com/office/powerpoint/2010/main" val="428885809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Location of Action</a:t>
            </a:r>
            <a:endParaRPr lang="en-US" dirty="0"/>
          </a:p>
        </p:txBody>
      </p:sp>
      <p:pic>
        <p:nvPicPr>
          <p:cNvPr id="5" name="Picture 4"/>
          <p:cNvPicPr>
            <a:picLocks noChangeAspect="1"/>
          </p:cNvPicPr>
          <p:nvPr/>
        </p:nvPicPr>
        <p:blipFill>
          <a:blip r:embed="rId2"/>
          <a:stretch>
            <a:fillRect/>
          </a:stretch>
        </p:blipFill>
        <p:spPr>
          <a:xfrm>
            <a:off x="2013952" y="1523999"/>
            <a:ext cx="5352047" cy="5247105"/>
          </a:xfrm>
          <a:prstGeom prst="rect">
            <a:avLst/>
          </a:prstGeom>
        </p:spPr>
      </p:pic>
    </p:spTree>
    <p:extLst>
      <p:ext uri="{BB962C8B-B14F-4D97-AF65-F5344CB8AC3E}">
        <p14:creationId xmlns:p14="http://schemas.microsoft.com/office/powerpoint/2010/main" val="410771123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144000" cy="1143000"/>
          </a:xfrm>
        </p:spPr>
        <p:txBody>
          <a:bodyPr>
            <a:noAutofit/>
          </a:bodyPr>
          <a:lstStyle/>
          <a:p>
            <a:pPr eaLnBrk="1" hangingPunct="1"/>
            <a:r>
              <a:rPr lang="en-US" sz="2800" dirty="0" smtClean="0">
                <a:latin typeface="Calibri" charset="0"/>
                <a:ea typeface="MS PGothic" charset="0"/>
              </a:rPr>
              <a:t>Insulin is released from pancreatic beta cells and is sensed by pancreatic alpha cells to reduce glucagon secretion.  This is an example of …</a:t>
            </a:r>
            <a:endParaRPr lang="en-US" sz="2800"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err="1" smtClean="0">
                <a:latin typeface="Calibri" charset="0"/>
                <a:ea typeface="MS PGothic" charset="0"/>
              </a:rPr>
              <a:t>Autocrine</a:t>
            </a:r>
            <a:r>
              <a:rPr lang="en-US" dirty="0" smtClean="0">
                <a:latin typeface="Calibri" charset="0"/>
                <a:ea typeface="MS PGothic" charset="0"/>
              </a:rPr>
              <a:t> action</a:t>
            </a:r>
          </a:p>
          <a:p>
            <a:pPr marL="514350" indent="-514350" eaLnBrk="1" hangingPunct="1">
              <a:buFont typeface="Arial" charset="0"/>
              <a:buAutoNum type="alphaUcPeriod"/>
            </a:pPr>
            <a:r>
              <a:rPr lang="en-US" dirty="0" smtClean="0">
                <a:latin typeface="Calibri" charset="0"/>
                <a:ea typeface="MS PGothic" charset="0"/>
              </a:rPr>
              <a:t>Paracrine action</a:t>
            </a:r>
          </a:p>
          <a:p>
            <a:pPr marL="514350" indent="-514350" eaLnBrk="1" hangingPunct="1">
              <a:buFont typeface="Arial" charset="0"/>
              <a:buAutoNum type="alphaUcPeriod"/>
            </a:pPr>
            <a:r>
              <a:rPr lang="en-US" dirty="0" smtClean="0">
                <a:latin typeface="Calibri" charset="0"/>
                <a:ea typeface="MS PGothic" charset="0"/>
              </a:rPr>
              <a:t>Endocrine action</a:t>
            </a:r>
          </a:p>
        </p:txBody>
      </p:sp>
      <p:pic>
        <p:nvPicPr>
          <p:cNvPr id="3" name="TPChart" descr="E9165CFD6EB945F5B8AD9F667CF70A8FChart20150308092120206.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6" name="TPCountdown"/>
          <p:cNvGrpSpPr/>
          <p:nvPr>
            <p:custDataLst>
              <p:tags r:id="rId4"/>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Hormonal Specificity?</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Restrict the location of the hormone release (</a:t>
            </a:r>
            <a:r>
              <a:rPr lang="en-US" dirty="0" err="1" smtClean="0"/>
              <a:t>ie</a:t>
            </a:r>
            <a:r>
              <a:rPr lang="en-US" dirty="0" smtClean="0"/>
              <a:t> neurotransmitters only released into synapse)</a:t>
            </a:r>
          </a:p>
          <a:p>
            <a:r>
              <a:rPr lang="en-US" dirty="0" smtClean="0"/>
              <a:t>Restrict the receptors to particular tissues</a:t>
            </a:r>
          </a:p>
          <a:p>
            <a:r>
              <a:rPr lang="en-US" dirty="0" smtClean="0"/>
              <a:t>Have the receptors mediate different processes in different cell types</a:t>
            </a:r>
            <a:endParaRPr lang="en-US" dirty="0"/>
          </a:p>
        </p:txBody>
      </p:sp>
      <p:pic>
        <p:nvPicPr>
          <p:cNvPr id="5" name="Picture 4"/>
          <p:cNvPicPr>
            <a:picLocks noChangeAspect="1"/>
          </p:cNvPicPr>
          <p:nvPr/>
        </p:nvPicPr>
        <p:blipFill>
          <a:blip r:embed="rId2"/>
          <a:stretch>
            <a:fillRect/>
          </a:stretch>
        </p:blipFill>
        <p:spPr>
          <a:xfrm>
            <a:off x="4495800" y="1943101"/>
            <a:ext cx="4504533" cy="2562058"/>
          </a:xfrm>
          <a:prstGeom prst="rect">
            <a:avLst/>
          </a:prstGeom>
        </p:spPr>
      </p:pic>
      <p:sp>
        <p:nvSpPr>
          <p:cNvPr id="6" name="TextBox 5"/>
          <p:cNvSpPr txBox="1"/>
          <p:nvPr/>
        </p:nvSpPr>
        <p:spPr>
          <a:xfrm>
            <a:off x="4812632" y="4781248"/>
            <a:ext cx="4331368" cy="646331"/>
          </a:xfrm>
          <a:prstGeom prst="rect">
            <a:avLst/>
          </a:prstGeom>
          <a:noFill/>
        </p:spPr>
        <p:txBody>
          <a:bodyPr wrap="square" rtlCol="0">
            <a:spAutoFit/>
          </a:bodyPr>
          <a:lstStyle/>
          <a:p>
            <a:r>
              <a:rPr lang="en-US" dirty="0" smtClean="0"/>
              <a:t>For more details see O’Connell’s lectures on blood pressure regulation</a:t>
            </a:r>
          </a:p>
        </p:txBody>
      </p:sp>
    </p:spTree>
    <p:extLst>
      <p:ext uri="{BB962C8B-B14F-4D97-AF65-F5344CB8AC3E}">
        <p14:creationId xmlns:p14="http://schemas.microsoft.com/office/powerpoint/2010/main" val="3499981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Define </a:t>
            </a:r>
            <a:r>
              <a:rPr lang="en-US" dirty="0"/>
              <a:t>endocrine, paracrine, </a:t>
            </a:r>
            <a:r>
              <a:rPr lang="en-US" dirty="0" err="1"/>
              <a:t>autocrine</a:t>
            </a:r>
            <a:r>
              <a:rPr lang="en-US" dirty="0"/>
              <a:t>, and exocrine systems, define </a:t>
            </a:r>
            <a:r>
              <a:rPr lang="en-US" dirty="0" err="1"/>
              <a:t>neuro</a:t>
            </a:r>
            <a:r>
              <a:rPr lang="en-US" dirty="0"/>
              <a:t>-secretory cells by giving a few examples.</a:t>
            </a:r>
          </a:p>
          <a:p>
            <a:r>
              <a:rPr lang="en-US" dirty="0" smtClean="0"/>
              <a:t>List </a:t>
            </a:r>
            <a:r>
              <a:rPr lang="en-US" dirty="0"/>
              <a:t>major chemical categories of hormones and give several examples that belong to each class.</a:t>
            </a:r>
          </a:p>
          <a:p>
            <a:r>
              <a:rPr lang="en-US" dirty="0" smtClean="0"/>
              <a:t>List </a:t>
            </a:r>
            <a:r>
              <a:rPr lang="en-US" dirty="0"/>
              <a:t>important factors that determine hormone levels in circulation.</a:t>
            </a:r>
          </a:p>
          <a:p>
            <a:r>
              <a:rPr lang="en-US" dirty="0" smtClean="0"/>
              <a:t>Explain </a:t>
            </a:r>
            <a:r>
              <a:rPr lang="en-US" dirty="0"/>
              <a:t>cellular actions of hormones via membrane and nuclear receptors, including an understanding of the rates by which these processes can affect cells.</a:t>
            </a:r>
          </a:p>
          <a:p>
            <a:r>
              <a:rPr lang="en-US" dirty="0" smtClean="0"/>
              <a:t>Define </a:t>
            </a:r>
            <a:r>
              <a:rPr lang="en-US" dirty="0"/>
              <a:t>basal secretion and stimulated secretion of endocrine glands.</a:t>
            </a:r>
          </a:p>
          <a:p>
            <a:r>
              <a:rPr lang="en-US" dirty="0" smtClean="0"/>
              <a:t>Describe </a:t>
            </a:r>
            <a:r>
              <a:rPr lang="en-US" dirty="0"/>
              <a:t>negative and positive feedback system using an example.</a:t>
            </a:r>
          </a:p>
          <a:p>
            <a:r>
              <a:rPr lang="en-US" dirty="0" smtClean="0"/>
              <a:t>Explain </a:t>
            </a:r>
            <a:r>
              <a:rPr lang="en-US" dirty="0"/>
              <a:t>with examples neuroendocrine integration.</a:t>
            </a:r>
          </a:p>
        </p:txBody>
      </p:sp>
    </p:spTree>
    <p:extLst>
      <p:ext uri="{BB962C8B-B14F-4D97-AF65-F5344CB8AC3E}">
        <p14:creationId xmlns:p14="http://schemas.microsoft.com/office/powerpoint/2010/main" val="302200670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Turning the Signal off</a:t>
            </a:r>
            <a:endParaRPr lang="en-US" dirty="0"/>
          </a:p>
        </p:txBody>
      </p:sp>
      <p:sp>
        <p:nvSpPr>
          <p:cNvPr id="6" name="Content Placeholder 5"/>
          <p:cNvSpPr>
            <a:spLocks noGrp="1"/>
          </p:cNvSpPr>
          <p:nvPr>
            <p:ph idx="1"/>
          </p:nvPr>
        </p:nvSpPr>
        <p:spPr>
          <a:xfrm>
            <a:off x="457200" y="1600200"/>
            <a:ext cx="8352589" cy="4525963"/>
          </a:xfrm>
        </p:spPr>
        <p:txBody>
          <a:bodyPr/>
          <a:lstStyle/>
          <a:p>
            <a:r>
              <a:rPr lang="en-US" dirty="0" smtClean="0"/>
              <a:t>Induce hormone resistance at the target cell</a:t>
            </a:r>
          </a:p>
          <a:p>
            <a:r>
              <a:rPr lang="en-US" dirty="0" smtClean="0"/>
              <a:t>Prevent further hormone production and/or reduce the levels</a:t>
            </a:r>
            <a:endParaRPr lang="en-US" dirty="0"/>
          </a:p>
        </p:txBody>
      </p:sp>
    </p:spTree>
    <p:extLst>
      <p:ext uri="{BB962C8B-B14F-4D97-AF65-F5344CB8AC3E}">
        <p14:creationId xmlns:p14="http://schemas.microsoft.com/office/powerpoint/2010/main" val="420200684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Arrestins</a:t>
            </a:r>
            <a:r>
              <a:rPr lang="en-US" dirty="0" smtClean="0"/>
              <a:t> and GPCRs</a:t>
            </a:r>
            <a:endParaRPr lang="en-US" dirty="0"/>
          </a:p>
        </p:txBody>
      </p:sp>
      <p:pic>
        <p:nvPicPr>
          <p:cNvPr id="6" name="Picture 5"/>
          <p:cNvPicPr>
            <a:picLocks noChangeAspect="1"/>
          </p:cNvPicPr>
          <p:nvPr/>
        </p:nvPicPr>
        <p:blipFill rotWithShape="1">
          <a:blip r:embed="rId2"/>
          <a:srcRect r="50000"/>
          <a:stretch/>
        </p:blipFill>
        <p:spPr>
          <a:xfrm>
            <a:off x="2887579" y="1289384"/>
            <a:ext cx="3625017" cy="4004511"/>
          </a:xfrm>
          <a:prstGeom prst="rect">
            <a:avLst/>
          </a:prstGeom>
        </p:spPr>
      </p:pic>
      <p:sp>
        <p:nvSpPr>
          <p:cNvPr id="7" name="Rectangle 6"/>
          <p:cNvSpPr/>
          <p:nvPr/>
        </p:nvSpPr>
        <p:spPr>
          <a:xfrm>
            <a:off x="2887579" y="5614282"/>
            <a:ext cx="5267158" cy="923330"/>
          </a:xfrm>
          <a:prstGeom prst="rect">
            <a:avLst/>
          </a:prstGeom>
        </p:spPr>
        <p:txBody>
          <a:bodyPr wrap="square">
            <a:spAutoFit/>
          </a:bodyPr>
          <a:lstStyle/>
          <a:p>
            <a:r>
              <a:rPr lang="en-US" dirty="0" err="1" smtClean="0"/>
              <a:t>Lefkowitz</a:t>
            </a:r>
            <a:r>
              <a:rPr lang="en-US" dirty="0" smtClean="0"/>
              <a:t> </a:t>
            </a:r>
            <a:r>
              <a:rPr lang="en-US" dirty="0"/>
              <a:t>RJ, </a:t>
            </a:r>
            <a:r>
              <a:rPr lang="en-US" dirty="0" err="1"/>
              <a:t>Shenoy</a:t>
            </a:r>
            <a:r>
              <a:rPr lang="en-US" dirty="0"/>
              <a:t> SK (2005) Transduction of receptor signals by beta-</a:t>
            </a:r>
            <a:r>
              <a:rPr lang="en-US" dirty="0" err="1"/>
              <a:t>arrestins</a:t>
            </a:r>
            <a:r>
              <a:rPr lang="en-US" dirty="0"/>
              <a:t>. Science 308: 512–517. doi:10.1126/science.1109237.</a:t>
            </a:r>
          </a:p>
        </p:txBody>
      </p:sp>
    </p:spTree>
    <p:extLst>
      <p:ext uri="{BB962C8B-B14F-4D97-AF65-F5344CB8AC3E}">
        <p14:creationId xmlns:p14="http://schemas.microsoft.com/office/powerpoint/2010/main" val="19179071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Reduce New Hormone Secretion</a:t>
            </a:r>
            <a:endParaRPr lang="en-US" dirty="0"/>
          </a:p>
        </p:txBody>
      </p:sp>
      <p:pic>
        <p:nvPicPr>
          <p:cNvPr id="4" name="Picture 3"/>
          <p:cNvPicPr>
            <a:picLocks noChangeAspect="1"/>
          </p:cNvPicPr>
          <p:nvPr/>
        </p:nvPicPr>
        <p:blipFill>
          <a:blip r:embed="rId2"/>
          <a:stretch>
            <a:fillRect/>
          </a:stretch>
        </p:blipFill>
        <p:spPr>
          <a:xfrm>
            <a:off x="2907631" y="1755273"/>
            <a:ext cx="4124158" cy="4349112"/>
          </a:xfrm>
          <a:prstGeom prst="rect">
            <a:avLst/>
          </a:prstGeom>
        </p:spPr>
      </p:pic>
    </p:spTree>
    <p:extLst>
      <p:ext uri="{BB962C8B-B14F-4D97-AF65-F5344CB8AC3E}">
        <p14:creationId xmlns:p14="http://schemas.microsoft.com/office/powerpoint/2010/main" val="180313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Degrade Existing Hormones</a:t>
            </a:r>
            <a:endParaRPr lang="en-US" dirty="0"/>
          </a:p>
        </p:txBody>
      </p:sp>
      <p:pic>
        <p:nvPicPr>
          <p:cNvPr id="4" name="Picture 3"/>
          <p:cNvPicPr>
            <a:picLocks noChangeAspect="1"/>
          </p:cNvPicPr>
          <p:nvPr/>
        </p:nvPicPr>
        <p:blipFill>
          <a:blip r:embed="rId2"/>
          <a:stretch>
            <a:fillRect/>
          </a:stretch>
        </p:blipFill>
        <p:spPr>
          <a:xfrm>
            <a:off x="1663700" y="1663700"/>
            <a:ext cx="5816600" cy="3530600"/>
          </a:xfrm>
          <a:prstGeom prst="rect">
            <a:avLst/>
          </a:prstGeom>
        </p:spPr>
      </p:pic>
      <p:sp>
        <p:nvSpPr>
          <p:cNvPr id="5" name="Rectangle 4"/>
          <p:cNvSpPr/>
          <p:nvPr/>
        </p:nvSpPr>
        <p:spPr>
          <a:xfrm>
            <a:off x="1283368" y="2125579"/>
            <a:ext cx="3034632" cy="40907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216317" y="1417639"/>
            <a:ext cx="2018630" cy="49510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890211" y="4398211"/>
            <a:ext cx="4497136" cy="20961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973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Project</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Pick some hormone that you think you know of its function</a:t>
            </a:r>
          </a:p>
          <a:p>
            <a:pPr marL="514350" indent="-514350">
              <a:buFont typeface="+mj-lt"/>
              <a:buAutoNum type="arabicPeriod"/>
            </a:pPr>
            <a:r>
              <a:rPr lang="en-US" dirty="0" smtClean="0"/>
              <a:t>Imagine a patient that has no negative feedback to that hormone.  What happens and why?</a:t>
            </a:r>
          </a:p>
          <a:p>
            <a:pPr marL="514350" indent="-514350">
              <a:buFont typeface="+mj-lt"/>
              <a:buAutoNum type="arabicPeriod"/>
            </a:pPr>
            <a:r>
              <a:rPr lang="en-US" dirty="0" smtClean="0"/>
              <a:t>Now imagine another patient that has way too much negative feedback to that hormone.  What happens and why?</a:t>
            </a:r>
            <a:endParaRPr lang="en-US" dirty="0"/>
          </a:p>
        </p:txBody>
      </p:sp>
    </p:spTree>
    <p:extLst>
      <p:ext uri="{BB962C8B-B14F-4D97-AF65-F5344CB8AC3E}">
        <p14:creationId xmlns:p14="http://schemas.microsoft.com/office/powerpoint/2010/main" val="950597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Integration of the CNS with Endocrine Signals</a:t>
            </a:r>
            <a:endParaRPr lang="en-US" dirty="0"/>
          </a:p>
        </p:txBody>
      </p:sp>
      <p:sp>
        <p:nvSpPr>
          <p:cNvPr id="4" name="Text Placeholder 3"/>
          <p:cNvSpPr>
            <a:spLocks noGrp="1"/>
          </p:cNvSpPr>
          <p:nvPr>
            <p:ph type="body" idx="1"/>
          </p:nvPr>
        </p:nvSpPr>
        <p:spPr/>
        <p:txBody>
          <a:bodyPr/>
          <a:lstStyle/>
          <a:p>
            <a:r>
              <a:rPr lang="en-US" dirty="0" smtClean="0"/>
              <a:t>In Response To CNS</a:t>
            </a:r>
            <a:endParaRPr lang="en-US" dirty="0"/>
          </a:p>
        </p:txBody>
      </p:sp>
      <p:sp>
        <p:nvSpPr>
          <p:cNvPr id="5" name="Content Placeholder 4"/>
          <p:cNvSpPr>
            <a:spLocks noGrp="1"/>
          </p:cNvSpPr>
          <p:nvPr>
            <p:ph sz="half" idx="2"/>
          </p:nvPr>
        </p:nvSpPr>
        <p:spPr/>
        <p:txBody>
          <a:bodyPr/>
          <a:lstStyle/>
          <a:p>
            <a:r>
              <a:rPr lang="en-US" dirty="0" smtClean="0"/>
              <a:t>Externally sensed cues (</a:t>
            </a:r>
            <a:r>
              <a:rPr lang="en-US" dirty="0" err="1" smtClean="0"/>
              <a:t>ie</a:t>
            </a:r>
            <a:r>
              <a:rPr lang="en-US" dirty="0" smtClean="0"/>
              <a:t>, look a bear!)</a:t>
            </a:r>
          </a:p>
          <a:p>
            <a:r>
              <a:rPr lang="en-US" dirty="0" smtClean="0"/>
              <a:t>Release of adrenaline</a:t>
            </a:r>
          </a:p>
          <a:p>
            <a:r>
              <a:rPr lang="en-US" dirty="0" smtClean="0"/>
              <a:t>Modify peripheral responses</a:t>
            </a:r>
          </a:p>
          <a:p>
            <a:endParaRPr lang="en-US" dirty="0"/>
          </a:p>
        </p:txBody>
      </p:sp>
      <p:sp>
        <p:nvSpPr>
          <p:cNvPr id="6" name="Text Placeholder 5"/>
          <p:cNvSpPr>
            <a:spLocks noGrp="1"/>
          </p:cNvSpPr>
          <p:nvPr>
            <p:ph type="body" sz="quarter" idx="3"/>
          </p:nvPr>
        </p:nvSpPr>
        <p:spPr/>
        <p:txBody>
          <a:bodyPr/>
          <a:lstStyle/>
          <a:p>
            <a:r>
              <a:rPr lang="en-US" dirty="0" smtClean="0"/>
              <a:t>To Modify CNS</a:t>
            </a:r>
            <a:endParaRPr lang="en-US" dirty="0"/>
          </a:p>
        </p:txBody>
      </p:sp>
      <p:sp>
        <p:nvSpPr>
          <p:cNvPr id="7" name="Content Placeholder 6"/>
          <p:cNvSpPr>
            <a:spLocks noGrp="1"/>
          </p:cNvSpPr>
          <p:nvPr>
            <p:ph sz="quarter" idx="4"/>
          </p:nvPr>
        </p:nvSpPr>
        <p:spPr/>
        <p:txBody>
          <a:bodyPr/>
          <a:lstStyle/>
          <a:p>
            <a:r>
              <a:rPr lang="en-US" dirty="0" smtClean="0"/>
              <a:t>Internally sensed cues (</a:t>
            </a:r>
            <a:r>
              <a:rPr lang="en-US" dirty="0" err="1" smtClean="0"/>
              <a:t>ie</a:t>
            </a:r>
            <a:r>
              <a:rPr lang="en-US" dirty="0" smtClean="0"/>
              <a:t>, my stomach is full)</a:t>
            </a:r>
          </a:p>
          <a:p>
            <a:r>
              <a:rPr lang="en-US" dirty="0" smtClean="0"/>
              <a:t>Feeding hormones (</a:t>
            </a:r>
            <a:r>
              <a:rPr lang="en-US" dirty="0" err="1" smtClean="0"/>
              <a:t>Leptin</a:t>
            </a:r>
            <a:r>
              <a:rPr lang="en-US" dirty="0" smtClean="0"/>
              <a:t>, Ghrelin, PYY)</a:t>
            </a:r>
          </a:p>
          <a:p>
            <a:r>
              <a:rPr lang="en-US" dirty="0" smtClean="0"/>
              <a:t>Modify behavior</a:t>
            </a:r>
          </a:p>
          <a:p>
            <a:endParaRPr lang="en-US" dirty="0"/>
          </a:p>
        </p:txBody>
      </p:sp>
    </p:spTree>
    <p:extLst>
      <p:ext uri="{BB962C8B-B14F-4D97-AF65-F5344CB8AC3E}">
        <p14:creationId xmlns:p14="http://schemas.microsoft.com/office/powerpoint/2010/main" val="3734847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Future</a:t>
            </a:r>
            <a:endParaRPr lang="en-US" dirty="0"/>
          </a:p>
        </p:txBody>
      </p:sp>
      <p:sp>
        <p:nvSpPr>
          <p:cNvPr id="3" name="Content Placeholder 2"/>
          <p:cNvSpPr>
            <a:spLocks noGrp="1"/>
          </p:cNvSpPr>
          <p:nvPr>
            <p:ph idx="1"/>
          </p:nvPr>
        </p:nvSpPr>
        <p:spPr>
          <a:xfrm>
            <a:off x="457199" y="1600200"/>
            <a:ext cx="4288589" cy="4525963"/>
          </a:xfrm>
        </p:spPr>
        <p:txBody>
          <a:bodyPr>
            <a:normAutofit fontScale="70000" lnSpcReduction="20000"/>
          </a:bodyPr>
          <a:lstStyle/>
          <a:p>
            <a:r>
              <a:rPr lang="en-US" dirty="0" smtClean="0"/>
              <a:t>Endocrine Control Systems</a:t>
            </a:r>
          </a:p>
          <a:p>
            <a:r>
              <a:rPr lang="en-US" b="1" dirty="0" smtClean="0"/>
              <a:t>Neuroendocrinology and the Posterior Pituitary</a:t>
            </a:r>
          </a:p>
          <a:p>
            <a:r>
              <a:rPr lang="en-US" dirty="0" smtClean="0"/>
              <a:t>Endocrine Control of Growth</a:t>
            </a:r>
          </a:p>
          <a:p>
            <a:r>
              <a:rPr lang="en-US" dirty="0" smtClean="0"/>
              <a:t>Adrenals and Stress Hormones</a:t>
            </a:r>
          </a:p>
          <a:p>
            <a:r>
              <a:rPr lang="en-US" dirty="0"/>
              <a:t>Hypothalamus and Endocrine Control of </a:t>
            </a:r>
            <a:r>
              <a:rPr lang="en-US" dirty="0" smtClean="0"/>
              <a:t>Appetite</a:t>
            </a:r>
          </a:p>
          <a:p>
            <a:r>
              <a:rPr lang="en-US" dirty="0" smtClean="0"/>
              <a:t>Pancreatic Hormones and Metabolic Control</a:t>
            </a:r>
          </a:p>
          <a:p>
            <a:r>
              <a:rPr lang="en-US" dirty="0" smtClean="0">
                <a:solidFill>
                  <a:srgbClr val="FF0000"/>
                </a:solidFill>
              </a:rPr>
              <a:t>Thyroid Hormones (KP)</a:t>
            </a:r>
          </a:p>
          <a:p>
            <a:r>
              <a:rPr lang="en-US" dirty="0" smtClean="0">
                <a:solidFill>
                  <a:srgbClr val="FF0000"/>
                </a:solidFill>
              </a:rPr>
              <a:t>Calcium Homeostasis (MF)</a:t>
            </a:r>
          </a:p>
          <a:p>
            <a:r>
              <a:rPr lang="en-US" dirty="0" smtClean="0">
                <a:solidFill>
                  <a:srgbClr val="FF0000"/>
                </a:solidFill>
              </a:rPr>
              <a:t>Reproductive Hormones (HP)</a:t>
            </a:r>
          </a:p>
          <a:p>
            <a:pPr marL="0" indent="0">
              <a:buNone/>
            </a:pPr>
            <a:endParaRPr lang="en-US" dirty="0"/>
          </a:p>
        </p:txBody>
      </p:sp>
      <p:pic>
        <p:nvPicPr>
          <p:cNvPr id="6" name="Picture 5"/>
          <p:cNvPicPr>
            <a:picLocks noChangeAspect="1"/>
          </p:cNvPicPr>
          <p:nvPr/>
        </p:nvPicPr>
        <p:blipFill>
          <a:blip r:embed="rId2"/>
          <a:stretch>
            <a:fillRect/>
          </a:stretch>
        </p:blipFill>
        <p:spPr>
          <a:xfrm>
            <a:off x="4870236" y="1310691"/>
            <a:ext cx="3946906" cy="5207000"/>
          </a:xfrm>
          <a:prstGeom prst="rect">
            <a:avLst/>
          </a:prstGeom>
        </p:spPr>
      </p:pic>
    </p:spTree>
    <p:extLst>
      <p:ext uri="{BB962C8B-B14F-4D97-AF65-F5344CB8AC3E}">
        <p14:creationId xmlns:p14="http://schemas.microsoft.com/office/powerpoint/2010/main" val="241547660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Design a hormone</a:t>
            </a:r>
            <a:endParaRPr lang="en-US" dirty="0"/>
          </a:p>
        </p:txBody>
      </p:sp>
      <p:sp>
        <p:nvSpPr>
          <p:cNvPr id="9" name="Content Placeholder 8"/>
          <p:cNvSpPr>
            <a:spLocks noGrp="1"/>
          </p:cNvSpPr>
          <p:nvPr>
            <p:ph idx="1"/>
          </p:nvPr>
        </p:nvSpPr>
        <p:spPr/>
        <p:txBody>
          <a:bodyPr>
            <a:normAutofit lnSpcReduction="10000"/>
          </a:bodyPr>
          <a:lstStyle/>
          <a:p>
            <a:r>
              <a:rPr lang="en-US" dirty="0" smtClean="0"/>
              <a:t>What process does it govern?</a:t>
            </a:r>
          </a:p>
          <a:p>
            <a:r>
              <a:rPr lang="en-US" dirty="0" smtClean="0"/>
              <a:t>What signals its release?  Does </a:t>
            </a:r>
            <a:r>
              <a:rPr lang="en-US" dirty="0"/>
              <a:t>it result from external cues, or internal cues</a:t>
            </a:r>
            <a:r>
              <a:rPr lang="en-US" dirty="0" smtClean="0"/>
              <a:t>?</a:t>
            </a:r>
          </a:p>
          <a:p>
            <a:r>
              <a:rPr lang="en-US" dirty="0" smtClean="0"/>
              <a:t>Under what time-scale does this change occur?</a:t>
            </a:r>
          </a:p>
          <a:p>
            <a:r>
              <a:rPr lang="en-US" dirty="0" smtClean="0"/>
              <a:t>What should end the signaling event?</a:t>
            </a:r>
          </a:p>
          <a:p>
            <a:r>
              <a:rPr lang="en-US" dirty="0" smtClean="0"/>
              <a:t>What would be the pathophysiology of this hormone not existing?  How about being far too active?</a:t>
            </a:r>
          </a:p>
        </p:txBody>
      </p:sp>
    </p:spTree>
    <p:extLst>
      <p:ext uri="{BB962C8B-B14F-4D97-AF65-F5344CB8AC3E}">
        <p14:creationId xmlns:p14="http://schemas.microsoft.com/office/powerpoint/2010/main" val="3306813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a:bodyPr>
          <a:lstStyle/>
          <a:p>
            <a:pPr eaLnBrk="1" hangingPunct="1"/>
            <a:r>
              <a:rPr lang="en-US" dirty="0" smtClean="0">
                <a:latin typeface="Calibri" charset="0"/>
                <a:ea typeface="MS PGothic" charset="0"/>
              </a:rPr>
              <a:t>What is the most likely receptor?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92500" lnSpcReduction="20000"/>
          </a:bodyPr>
          <a:lstStyle/>
          <a:p>
            <a:pPr marL="514350" indent="-514350" eaLnBrk="1" hangingPunct="1">
              <a:buFont typeface="Arial" charset="0"/>
              <a:buAutoNum type="alphaUcPeriod"/>
            </a:pPr>
            <a:r>
              <a:rPr lang="en-US" dirty="0" smtClean="0">
                <a:latin typeface="Calibri" charset="0"/>
                <a:ea typeface="MS PGothic" charset="0"/>
              </a:rPr>
              <a:t>Cell surface because changes are fast</a:t>
            </a:r>
          </a:p>
          <a:p>
            <a:pPr marL="514350" indent="-514350" eaLnBrk="1" hangingPunct="1">
              <a:buFont typeface="Arial" charset="0"/>
              <a:buAutoNum type="alphaUcPeriod"/>
            </a:pPr>
            <a:r>
              <a:rPr lang="en-US" dirty="0" smtClean="0">
                <a:latin typeface="Calibri" charset="0"/>
                <a:ea typeface="MS PGothic" charset="0"/>
              </a:rPr>
              <a:t>Nuclear hormone because transcriptional changes are fast</a:t>
            </a:r>
          </a:p>
          <a:p>
            <a:pPr marL="514350" indent="-514350" eaLnBrk="1" hangingPunct="1">
              <a:buFont typeface="Arial" charset="0"/>
              <a:buAutoNum type="alphaUcPeriod"/>
            </a:pPr>
            <a:r>
              <a:rPr lang="en-US" dirty="0" smtClean="0">
                <a:latin typeface="Calibri" charset="0"/>
                <a:ea typeface="MS PGothic" charset="0"/>
              </a:rPr>
              <a:t>Cell surface because changes are slow</a:t>
            </a:r>
          </a:p>
          <a:p>
            <a:pPr marL="514350" indent="-514350" eaLnBrk="1" hangingPunct="1">
              <a:buFont typeface="Arial" charset="0"/>
              <a:buAutoNum type="alphaUcPeriod"/>
            </a:pPr>
            <a:r>
              <a:rPr lang="en-US" dirty="0" smtClean="0">
                <a:latin typeface="Calibri" charset="0"/>
                <a:ea typeface="MS PGothic" charset="0"/>
              </a:rPr>
              <a:t>Nuclear because transcriptional changes are slow</a:t>
            </a:r>
            <a:endParaRPr lang="en-US" dirty="0">
              <a:latin typeface="Calibri" charset="0"/>
              <a:ea typeface="MS PGothic" charset="0"/>
            </a:endParaRPr>
          </a:p>
        </p:txBody>
      </p:sp>
      <p:pic>
        <p:nvPicPr>
          <p:cNvPr id="6" name="TPChart" descr="87A45CC4CAAB41A3920282BCB22C61EBChart20150308092120228.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5" name="TPCountdown"/>
          <p:cNvGrpSpPr/>
          <p:nvPr>
            <p:custDataLst>
              <p:tags r:id="rId4"/>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Is this a </a:t>
            </a:r>
            <a:r>
              <a:rPr lang="en-US" dirty="0" err="1" smtClean="0">
                <a:latin typeface="Calibri" charset="0"/>
                <a:ea typeface="MS PGothic" charset="0"/>
              </a:rPr>
              <a:t>neurendocrine</a:t>
            </a:r>
            <a:r>
              <a:rPr lang="en-US" dirty="0" smtClean="0">
                <a:latin typeface="Calibri" charset="0"/>
                <a:ea typeface="MS PGothic" charset="0"/>
              </a:rPr>
              <a:t> hormone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smtClean="0">
                <a:latin typeface="Calibri" charset="0"/>
                <a:ea typeface="MS PGothic" charset="0"/>
              </a:rPr>
              <a:t>True</a:t>
            </a:r>
          </a:p>
          <a:p>
            <a:pPr marL="514350" indent="-514350" eaLnBrk="1" hangingPunct="1">
              <a:buFont typeface="Arial" charset="0"/>
              <a:buAutoNum type="alphaUcPeriod"/>
            </a:pPr>
            <a:r>
              <a:rPr lang="en-US" smtClean="0">
                <a:latin typeface="Calibri" charset="0"/>
                <a:ea typeface="MS PGothic" charset="0"/>
              </a:rPr>
              <a:t>False</a:t>
            </a:r>
            <a:endParaRPr lang="en-US">
              <a:latin typeface="Calibri" charset="0"/>
              <a:ea typeface="MS PGothic" charset="0"/>
            </a:endParaRPr>
          </a:p>
        </p:txBody>
      </p:sp>
      <p:pic>
        <p:nvPicPr>
          <p:cNvPr id="6" name="TPChart" descr="E763C6EF86824CC781B5C0289DAE0AABChart20150308092120218.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5" name="TPCountdown"/>
          <p:cNvGrpSpPr/>
          <p:nvPr>
            <p:custDataLst>
              <p:tags r:id="rId4"/>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you (should) already know</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Regulation of renal function (</a:t>
            </a:r>
            <a:r>
              <a:rPr lang="en-US" dirty="0" err="1" smtClean="0"/>
              <a:t>Tigyi</a:t>
            </a:r>
            <a:r>
              <a:rPr lang="en-US" dirty="0" smtClean="0"/>
              <a:t>)</a:t>
            </a:r>
          </a:p>
          <a:p>
            <a:pPr lvl="1"/>
            <a:r>
              <a:rPr lang="en-US" dirty="0" smtClean="0"/>
              <a:t>Renin/Angiotensin/Aldosterone/ANF/Vasopressin</a:t>
            </a:r>
          </a:p>
          <a:p>
            <a:r>
              <a:rPr lang="en-US" dirty="0" smtClean="0"/>
              <a:t>Regulation of GI function (Johnson)</a:t>
            </a:r>
          </a:p>
          <a:p>
            <a:pPr lvl="1"/>
            <a:r>
              <a:rPr lang="en-US" dirty="0" smtClean="0"/>
              <a:t>Gastrin/CCK/GIP/Secretin/VIP/</a:t>
            </a:r>
            <a:r>
              <a:rPr lang="en-US" dirty="0" err="1" smtClean="0"/>
              <a:t>Motilin</a:t>
            </a:r>
            <a:endParaRPr lang="en-US" dirty="0" smtClean="0"/>
          </a:p>
          <a:p>
            <a:r>
              <a:rPr lang="en-US" dirty="0" smtClean="0"/>
              <a:t>Blood Pressure Regulation (O’Connell)</a:t>
            </a:r>
          </a:p>
          <a:p>
            <a:pPr lvl="1"/>
            <a:r>
              <a:rPr lang="en-US" dirty="0" smtClean="0"/>
              <a:t>Angiotensin/</a:t>
            </a:r>
            <a:r>
              <a:rPr lang="en-US" dirty="0" err="1" smtClean="0"/>
              <a:t>Vasporessin</a:t>
            </a:r>
            <a:r>
              <a:rPr lang="en-US" dirty="0" smtClean="0"/>
              <a:t>/Adrenaline/Noradrenaline/Dopamine/</a:t>
            </a:r>
            <a:r>
              <a:rPr lang="en-US" dirty="0" err="1" smtClean="0"/>
              <a:t>Endothelin</a:t>
            </a:r>
            <a:endParaRPr lang="en-US" dirty="0" smtClean="0"/>
          </a:p>
          <a:p>
            <a:r>
              <a:rPr lang="en-US" dirty="0" smtClean="0"/>
              <a:t>Cardiac Function (</a:t>
            </a:r>
            <a:r>
              <a:rPr lang="en-US" dirty="0" err="1" smtClean="0"/>
              <a:t>Mancarella</a:t>
            </a:r>
            <a:r>
              <a:rPr lang="en-US" dirty="0" smtClean="0"/>
              <a:t>)</a:t>
            </a:r>
          </a:p>
          <a:p>
            <a:pPr lvl="1"/>
            <a:r>
              <a:rPr lang="en-US" dirty="0" smtClean="0"/>
              <a:t>ANP/Adrenaline/Noradrenaline/Acetylcholine</a:t>
            </a:r>
          </a:p>
          <a:p>
            <a:r>
              <a:rPr lang="en-US" dirty="0" smtClean="0"/>
              <a:t>Synaptic Transmission (</a:t>
            </a:r>
            <a:r>
              <a:rPr lang="en-US" dirty="0" err="1" smtClean="0"/>
              <a:t>Adebiyi</a:t>
            </a:r>
            <a:r>
              <a:rPr lang="en-US" dirty="0" smtClean="0"/>
              <a:t>)</a:t>
            </a:r>
          </a:p>
          <a:p>
            <a:pPr lvl="1"/>
            <a:r>
              <a:rPr lang="en-US" dirty="0" smtClean="0"/>
              <a:t>Serotonin/Acetylcholine/GABA/Histamine/Aspartate/Glutamate/NO</a:t>
            </a:r>
          </a:p>
          <a:p>
            <a:endParaRPr lang="en-US" dirty="0"/>
          </a:p>
        </p:txBody>
      </p:sp>
    </p:spTree>
    <p:extLst>
      <p:ext uri="{BB962C8B-B14F-4D97-AF65-F5344CB8AC3E}">
        <p14:creationId xmlns:p14="http://schemas.microsoft.com/office/powerpoint/2010/main" val="238294150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t>
            </a:r>
            <a:r>
              <a:rPr lang="en-US"/>
              <a:t>and </a:t>
            </a:r>
            <a:r>
              <a:rPr lang="en-US"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err="1"/>
              <a:t>acronymns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1166691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Hypothalamus Is the Main Site of Endocrine/CNS Integratio</a:t>
            </a:r>
            <a:r>
              <a:rPr lang="en-US" dirty="0"/>
              <a:t>n</a:t>
            </a:r>
          </a:p>
        </p:txBody>
      </p:sp>
      <p:pic>
        <p:nvPicPr>
          <p:cNvPr id="4" name="Picture 3" descr="pituitary-hypothalamu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895" y="2039584"/>
            <a:ext cx="6242304" cy="3627120"/>
          </a:xfrm>
          <a:prstGeom prst="rect">
            <a:avLst/>
          </a:prstGeom>
        </p:spPr>
      </p:pic>
    </p:spTree>
    <p:extLst>
      <p:ext uri="{BB962C8B-B14F-4D97-AF65-F5344CB8AC3E}">
        <p14:creationId xmlns:p14="http://schemas.microsoft.com/office/powerpoint/2010/main" val="3120490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Are Hormones Sensed by the Hypothalamus?</a:t>
            </a:r>
            <a:endParaRPr lang="en-US" dirty="0"/>
          </a:p>
        </p:txBody>
      </p:sp>
      <p:pic>
        <p:nvPicPr>
          <p:cNvPr id="4" name="Picture 3"/>
          <p:cNvPicPr>
            <a:picLocks noChangeAspect="1"/>
          </p:cNvPicPr>
          <p:nvPr/>
        </p:nvPicPr>
        <p:blipFill>
          <a:blip r:embed="rId2"/>
          <a:stretch>
            <a:fillRect/>
          </a:stretch>
        </p:blipFill>
        <p:spPr>
          <a:xfrm>
            <a:off x="1336841" y="1648327"/>
            <a:ext cx="6924843" cy="4985887"/>
          </a:xfrm>
          <a:prstGeom prst="rect">
            <a:avLst/>
          </a:prstGeom>
        </p:spPr>
      </p:pic>
    </p:spTree>
    <p:extLst>
      <p:ext uri="{BB962C8B-B14F-4D97-AF65-F5344CB8AC3E}">
        <p14:creationId xmlns:p14="http://schemas.microsoft.com/office/powerpoint/2010/main" val="2407671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is </a:t>
            </a:r>
            <a:r>
              <a:rPr lang="en-US" b="1" dirty="0" smtClean="0">
                <a:latin typeface="Calibri" charset="0"/>
                <a:ea typeface="MS PGothic" charset="0"/>
              </a:rPr>
              <a:t>unlikely</a:t>
            </a:r>
            <a:r>
              <a:rPr lang="en-US" dirty="0" smtClean="0">
                <a:latin typeface="Calibri" charset="0"/>
                <a:ea typeface="MS PGothic" charset="0"/>
              </a:rPr>
              <a:t> to be BBB-permeable without transport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Adrenaline</a:t>
            </a:r>
          </a:p>
          <a:p>
            <a:pPr marL="514350" indent="-514350" eaLnBrk="1" hangingPunct="1">
              <a:buFont typeface="Arial" charset="0"/>
              <a:buAutoNum type="alphaUcPeriod"/>
            </a:pPr>
            <a:r>
              <a:rPr lang="en-US" dirty="0" smtClean="0">
                <a:latin typeface="Calibri" charset="0"/>
                <a:ea typeface="MS PGothic" charset="0"/>
              </a:rPr>
              <a:t>Cortisol</a:t>
            </a:r>
          </a:p>
          <a:p>
            <a:pPr marL="514350" indent="-514350" eaLnBrk="1" hangingPunct="1">
              <a:buFont typeface="Arial" charset="0"/>
              <a:buAutoNum type="alphaUcPeriod"/>
            </a:pPr>
            <a:r>
              <a:rPr lang="en-US" dirty="0" smtClean="0">
                <a:latin typeface="Calibri" charset="0"/>
                <a:ea typeface="MS PGothic" charset="0"/>
              </a:rPr>
              <a:t>Growth Hormone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2" name="TPChart" descr="7769BDAFA31B4D8E89A3D97BF389FFDFChart20150308100333920.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5" name="TPCountdown"/>
          <p:cNvGrpSpPr/>
          <p:nvPr>
            <p:custDataLst>
              <p:tags r:id="rId4"/>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Subregions</a:t>
            </a:r>
            <a:r>
              <a:rPr lang="en-US" dirty="0" smtClean="0"/>
              <a:t> of the Hypothalamus</a:t>
            </a:r>
            <a:endParaRPr lang="en-US" dirty="0"/>
          </a:p>
        </p:txBody>
      </p:sp>
      <p:pic>
        <p:nvPicPr>
          <p:cNvPr id="4" name="Picture 3" descr="hypothalamic-nucle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506" y="1229895"/>
            <a:ext cx="5547558" cy="5628104"/>
          </a:xfrm>
          <a:prstGeom prst="rect">
            <a:avLst/>
          </a:prstGeom>
        </p:spPr>
      </p:pic>
    </p:spTree>
    <p:extLst>
      <p:ext uri="{BB962C8B-B14F-4D97-AF65-F5344CB8AC3E}">
        <p14:creationId xmlns:p14="http://schemas.microsoft.com/office/powerpoint/2010/main" val="19572013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Hypothalamus Projects to and From Other Brain Regions</a:t>
            </a:r>
            <a:endParaRPr lang="en-US" dirty="0"/>
          </a:p>
        </p:txBody>
      </p:sp>
      <p:pic>
        <p:nvPicPr>
          <p:cNvPr id="5" name="Picture 4" descr="reward-circu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490" y="1904177"/>
            <a:ext cx="6512667" cy="4268698"/>
          </a:xfrm>
          <a:prstGeom prst="rect">
            <a:avLst/>
          </a:prstGeom>
        </p:spPr>
      </p:pic>
      <p:sp>
        <p:nvSpPr>
          <p:cNvPr id="6" name="TextBox 5"/>
          <p:cNvSpPr txBox="1"/>
          <p:nvPr/>
        </p:nvSpPr>
        <p:spPr>
          <a:xfrm>
            <a:off x="0" y="6198300"/>
            <a:ext cx="6055895" cy="646331"/>
          </a:xfrm>
          <a:prstGeom prst="rect">
            <a:avLst/>
          </a:prstGeom>
          <a:noFill/>
        </p:spPr>
        <p:txBody>
          <a:bodyPr wrap="square" rtlCol="0">
            <a:spAutoFit/>
          </a:bodyPr>
          <a:lstStyle/>
          <a:p>
            <a:r>
              <a:rPr lang="en-US" dirty="0" err="1" smtClean="0"/>
              <a:t>Kauer</a:t>
            </a:r>
            <a:r>
              <a:rPr lang="en-US" dirty="0" smtClean="0"/>
              <a:t> </a:t>
            </a:r>
            <a:r>
              <a:rPr lang="en-US" dirty="0"/>
              <a:t>JA, </a:t>
            </a:r>
            <a:r>
              <a:rPr lang="en-US" dirty="0" err="1"/>
              <a:t>Malenka</a:t>
            </a:r>
            <a:r>
              <a:rPr lang="en-US" dirty="0"/>
              <a:t> RC (2007) Synaptic plasticity and addiction. Nat Rev </a:t>
            </a:r>
            <a:r>
              <a:rPr lang="en-US" dirty="0" err="1"/>
              <a:t>Neurosci</a:t>
            </a:r>
            <a:r>
              <a:rPr lang="en-US" dirty="0"/>
              <a:t> 8: 844–858. doi:10.1038/nrn2234.</a:t>
            </a:r>
          </a:p>
        </p:txBody>
      </p:sp>
    </p:spTree>
    <p:extLst>
      <p:ext uri="{BB962C8B-B14F-4D97-AF65-F5344CB8AC3E}">
        <p14:creationId xmlns:p14="http://schemas.microsoft.com/office/powerpoint/2010/main" val="3257536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the Pituitary</a:t>
            </a:r>
            <a:endParaRPr lang="en-US" dirty="0"/>
          </a:p>
        </p:txBody>
      </p:sp>
      <p:pic>
        <p:nvPicPr>
          <p:cNvPr id="4" name="Picture 3" descr="pituita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52316"/>
            <a:ext cx="2556033" cy="2566737"/>
          </a:xfrm>
          <a:prstGeom prst="rect">
            <a:avLst/>
          </a:prstGeom>
        </p:spPr>
      </p:pic>
      <p:pic>
        <p:nvPicPr>
          <p:cNvPr id="6" name="Picture 5"/>
          <p:cNvPicPr>
            <a:picLocks noChangeAspect="1"/>
          </p:cNvPicPr>
          <p:nvPr/>
        </p:nvPicPr>
        <p:blipFill>
          <a:blip r:embed="rId4"/>
          <a:stretch>
            <a:fillRect/>
          </a:stretch>
        </p:blipFill>
        <p:spPr>
          <a:xfrm>
            <a:off x="3541426" y="1417638"/>
            <a:ext cx="5482258" cy="4968080"/>
          </a:xfrm>
          <a:prstGeom prst="rect">
            <a:avLst/>
          </a:prstGeom>
        </p:spPr>
      </p:pic>
    </p:spTree>
    <p:extLst>
      <p:ext uri="{BB962C8B-B14F-4D97-AF65-F5344CB8AC3E}">
        <p14:creationId xmlns:p14="http://schemas.microsoft.com/office/powerpoint/2010/main" val="497241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274638"/>
            <a:ext cx="8623300" cy="1143000"/>
          </a:xfrm>
        </p:spPr>
        <p:txBody>
          <a:bodyPr>
            <a:normAutofit fontScale="90000"/>
          </a:bodyPr>
          <a:lstStyle/>
          <a:p>
            <a:pPr eaLnBrk="1" hangingPunct="1"/>
            <a:r>
              <a:rPr lang="en-US" dirty="0" smtClean="0">
                <a:latin typeface="Calibri" charset="0"/>
                <a:ea typeface="MS PGothic" charset="0"/>
              </a:rPr>
              <a:t>The posterior pituitary is connected to the hypothalamus by neuronal contacts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smtClean="0">
                <a:latin typeface="Calibri" charset="0"/>
                <a:ea typeface="MS PGothic" charset="0"/>
              </a:rPr>
              <a:t>True</a:t>
            </a:r>
          </a:p>
          <a:p>
            <a:pPr marL="514350" indent="-514350" eaLnBrk="1" hangingPunct="1">
              <a:buFont typeface="Arial" charset="0"/>
              <a:buAutoNum type="alphaUcPeriod"/>
            </a:pPr>
            <a:r>
              <a:rPr lang="en-US" smtClean="0">
                <a:latin typeface="Calibri" charset="0"/>
                <a:ea typeface="MS PGothic" charset="0"/>
              </a:rPr>
              <a:t>False</a:t>
            </a:r>
            <a:endParaRPr lang="en-US">
              <a:latin typeface="Calibri" charset="0"/>
              <a:ea typeface="MS PGothic" charset="0"/>
            </a:endParaRPr>
          </a:p>
        </p:txBody>
      </p:sp>
      <p:pic>
        <p:nvPicPr>
          <p:cNvPr id="2" name="TPChart" descr="E16F6AE3EF8B43AE880A99494C2D6E66Chart20150308105019128.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5" name="TPCountdown"/>
          <p:cNvGrpSpPr/>
          <p:nvPr>
            <p:custDataLst>
              <p:tags r:id="rId4"/>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080500" cy="1325562"/>
          </a:xfrm>
        </p:spPr>
        <p:txBody>
          <a:bodyPr>
            <a:normAutofit fontScale="90000"/>
          </a:bodyPr>
          <a:lstStyle/>
          <a:p>
            <a:pPr eaLnBrk="1" hangingPunct="1"/>
            <a:r>
              <a:rPr lang="en-US" dirty="0" smtClean="0">
                <a:latin typeface="Calibri" charset="0"/>
                <a:ea typeface="MS PGothic" charset="0"/>
              </a:rPr>
              <a:t>The hypothalamus wants to direct the anterior pituitary to secrete ACTH.  How would this be done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898316"/>
            <a:ext cx="4114800" cy="4227847"/>
          </a:xfrm>
        </p:spPr>
        <p:txBody>
          <a:bodyPr>
            <a:normAutofit fontScale="92500" lnSpcReduction="10000"/>
          </a:bodyPr>
          <a:lstStyle/>
          <a:p>
            <a:pPr marL="514350" indent="-514350" eaLnBrk="1" hangingPunct="1">
              <a:buFont typeface="Arial" charset="0"/>
              <a:buAutoNum type="alphaUcPeriod"/>
            </a:pPr>
            <a:r>
              <a:rPr lang="en-US" dirty="0" smtClean="0">
                <a:latin typeface="Calibri" charset="0"/>
                <a:ea typeface="MS PGothic" charset="0"/>
              </a:rPr>
              <a:t>Hypothalamic neurons project to ACTH releasing cells</a:t>
            </a:r>
          </a:p>
          <a:p>
            <a:pPr marL="514350" indent="-514350" eaLnBrk="1" hangingPunct="1">
              <a:buFont typeface="Arial" charset="0"/>
              <a:buAutoNum type="alphaUcPeriod"/>
            </a:pPr>
            <a:r>
              <a:rPr lang="en-US" dirty="0" smtClean="0">
                <a:latin typeface="Calibri" charset="0"/>
                <a:ea typeface="MS PGothic" charset="0"/>
              </a:rPr>
              <a:t>Hypothalamic neurons release a ACTH-releasing hormone</a:t>
            </a:r>
          </a:p>
          <a:p>
            <a:pPr marL="514350" indent="-514350" eaLnBrk="1" hangingPunct="1">
              <a:buFont typeface="Arial" charset="0"/>
              <a:buAutoNum type="alphaUcPeriod"/>
            </a:pPr>
            <a:r>
              <a:rPr lang="en-US" dirty="0" smtClean="0">
                <a:latin typeface="Calibri" charset="0"/>
                <a:ea typeface="MS PGothic" charset="0"/>
              </a:rPr>
              <a:t>Neither A nor B</a:t>
            </a:r>
          </a:p>
          <a:p>
            <a:pPr marL="514350" indent="-514350" eaLnBrk="1" hangingPunct="1">
              <a:buFont typeface="Arial" charset="0"/>
              <a:buAutoNum type="alphaUcPeriod"/>
            </a:pPr>
            <a:r>
              <a:rPr lang="en-US" dirty="0" smtClean="0">
                <a:latin typeface="Calibri" charset="0"/>
                <a:ea typeface="MS PGothic" charset="0"/>
              </a:rPr>
              <a:t>Both A + B</a:t>
            </a:r>
            <a:endParaRPr lang="en-US" dirty="0">
              <a:latin typeface="Calibri" charset="0"/>
              <a:ea typeface="MS PGothic" charset="0"/>
            </a:endParaRPr>
          </a:p>
        </p:txBody>
      </p:sp>
      <p:pic>
        <p:nvPicPr>
          <p:cNvPr id="2" name="TPChart" descr="571E304AB3924E8CB1D3067FDF5E236DChart20150308105329890.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991894"/>
            <a:ext cx="4572000" cy="4751805"/>
          </a:xfrm>
          <a:prstGeom prst="rect">
            <a:avLst/>
          </a:prstGeom>
        </p:spPr>
      </p:pic>
      <p:grpSp>
        <p:nvGrpSpPr>
          <p:cNvPr id="5" name="TPCountdown"/>
          <p:cNvGrpSpPr/>
          <p:nvPr>
            <p:custDataLst>
              <p:tags r:id="rId4"/>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Anterior Pituitary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4797293"/>
              </p:ext>
            </p:extLst>
          </p:nvPr>
        </p:nvGraphicFramePr>
        <p:xfrm>
          <a:off x="0" y="1663032"/>
          <a:ext cx="5505117" cy="2494280"/>
        </p:xfrm>
        <a:graphic>
          <a:graphicData uri="http://schemas.openxmlformats.org/drawingml/2006/table">
            <a:tbl>
              <a:tblPr firstRow="1" bandRow="1">
                <a:tableStyleId>{5C22544A-7EE6-4342-B048-85BDC9FD1C3A}</a:tableStyleId>
              </a:tblPr>
              <a:tblGrid>
                <a:gridCol w="1742520"/>
                <a:gridCol w="2156346"/>
                <a:gridCol w="1606251"/>
              </a:tblGrid>
              <a:tr h="370840">
                <a:tc>
                  <a:txBody>
                    <a:bodyPr/>
                    <a:lstStyle/>
                    <a:p>
                      <a:r>
                        <a:rPr lang="en-US" dirty="0" smtClean="0"/>
                        <a:t>Hypothalamic</a:t>
                      </a:r>
                      <a:endParaRPr lang="en-US" dirty="0"/>
                    </a:p>
                  </a:txBody>
                  <a:tcPr/>
                </a:tc>
                <a:tc>
                  <a:txBody>
                    <a:bodyPr/>
                    <a:lstStyle/>
                    <a:p>
                      <a:r>
                        <a:rPr lang="en-US" dirty="0" smtClean="0"/>
                        <a:t>Anterior</a:t>
                      </a:r>
                      <a:r>
                        <a:rPr lang="en-US" baseline="0" dirty="0" smtClean="0"/>
                        <a:t> Pituitary</a:t>
                      </a:r>
                      <a:endParaRPr lang="en-US" dirty="0"/>
                    </a:p>
                  </a:txBody>
                  <a:tcPr/>
                </a:tc>
                <a:tc>
                  <a:txBody>
                    <a:bodyPr/>
                    <a:lstStyle/>
                    <a:p>
                      <a:r>
                        <a:rPr lang="en-US" dirty="0" smtClean="0"/>
                        <a:t>Cells</a:t>
                      </a:r>
                      <a:endParaRPr lang="en-US" dirty="0"/>
                    </a:p>
                  </a:txBody>
                  <a:tcPr/>
                </a:tc>
              </a:tr>
              <a:tr h="370840">
                <a:tc>
                  <a:txBody>
                    <a:bodyPr/>
                    <a:lstStyle/>
                    <a:p>
                      <a:r>
                        <a:rPr lang="en-US" dirty="0" smtClean="0"/>
                        <a:t>CRH</a:t>
                      </a:r>
                      <a:endParaRPr lang="en-US" dirty="0"/>
                    </a:p>
                  </a:txBody>
                  <a:tcPr/>
                </a:tc>
                <a:tc>
                  <a:txBody>
                    <a:bodyPr/>
                    <a:lstStyle/>
                    <a:p>
                      <a:r>
                        <a:rPr lang="en-US" dirty="0" smtClean="0"/>
                        <a:t>ACTH</a:t>
                      </a:r>
                      <a:endParaRPr lang="en-US" dirty="0"/>
                    </a:p>
                  </a:txBody>
                  <a:tcPr/>
                </a:tc>
                <a:tc>
                  <a:txBody>
                    <a:bodyPr/>
                    <a:lstStyle/>
                    <a:p>
                      <a:r>
                        <a:rPr lang="en-US" dirty="0" err="1" smtClean="0">
                          <a:solidFill>
                            <a:schemeClr val="accent1">
                              <a:lumMod val="75000"/>
                            </a:schemeClr>
                          </a:solidFill>
                        </a:rPr>
                        <a:t>Corticotropes</a:t>
                      </a:r>
                      <a:endParaRPr lang="en-US" dirty="0">
                        <a:solidFill>
                          <a:schemeClr val="accent1">
                            <a:lumMod val="75000"/>
                          </a:schemeClr>
                        </a:solidFill>
                      </a:endParaRPr>
                    </a:p>
                  </a:txBody>
                  <a:tcPr/>
                </a:tc>
              </a:tr>
              <a:tr h="370840">
                <a:tc>
                  <a:txBody>
                    <a:bodyPr/>
                    <a:lstStyle/>
                    <a:p>
                      <a:r>
                        <a:rPr lang="en-US" dirty="0" smtClean="0"/>
                        <a:t>TRH</a:t>
                      </a:r>
                      <a:endParaRPr lang="en-US" dirty="0"/>
                    </a:p>
                  </a:txBody>
                  <a:tcPr/>
                </a:tc>
                <a:tc>
                  <a:txBody>
                    <a:bodyPr/>
                    <a:lstStyle/>
                    <a:p>
                      <a:r>
                        <a:rPr lang="en-US" dirty="0" smtClean="0"/>
                        <a:t>TSH/Prolactin</a:t>
                      </a:r>
                      <a:endParaRPr lang="en-US" dirty="0"/>
                    </a:p>
                  </a:txBody>
                  <a:tcPr/>
                </a:tc>
                <a:tc>
                  <a:txBody>
                    <a:bodyPr/>
                    <a:lstStyle/>
                    <a:p>
                      <a:r>
                        <a:rPr lang="en-US" dirty="0" err="1" smtClean="0">
                          <a:solidFill>
                            <a:schemeClr val="accent6">
                              <a:lumMod val="60000"/>
                              <a:lumOff val="40000"/>
                            </a:schemeClr>
                          </a:solidFill>
                        </a:rPr>
                        <a:t>Thyrotropes</a:t>
                      </a:r>
                      <a:r>
                        <a:rPr lang="en-US" dirty="0" smtClean="0"/>
                        <a:t>/</a:t>
                      </a:r>
                    </a:p>
                    <a:p>
                      <a:r>
                        <a:rPr lang="en-US" dirty="0" err="1" smtClean="0">
                          <a:solidFill>
                            <a:srgbClr val="FF0000"/>
                          </a:solidFill>
                        </a:rPr>
                        <a:t>Prolactins</a:t>
                      </a:r>
                      <a:endParaRPr lang="en-US" dirty="0">
                        <a:solidFill>
                          <a:srgbClr val="FF0000"/>
                        </a:solidFill>
                      </a:endParaRPr>
                    </a:p>
                  </a:txBody>
                  <a:tcPr/>
                </a:tc>
              </a:tr>
              <a:tr h="370840">
                <a:tc>
                  <a:txBody>
                    <a:bodyPr/>
                    <a:lstStyle/>
                    <a:p>
                      <a:r>
                        <a:rPr lang="en-US" dirty="0" err="1" smtClean="0"/>
                        <a:t>GnRH</a:t>
                      </a:r>
                      <a:endParaRPr lang="en-US" dirty="0"/>
                    </a:p>
                  </a:txBody>
                  <a:tcPr/>
                </a:tc>
                <a:tc>
                  <a:txBody>
                    <a:bodyPr/>
                    <a:lstStyle/>
                    <a:p>
                      <a:r>
                        <a:rPr lang="en-US" dirty="0" smtClean="0"/>
                        <a:t>LH/FSH</a:t>
                      </a:r>
                      <a:endParaRPr lang="en-US" dirty="0"/>
                    </a:p>
                  </a:txBody>
                  <a:tcPr/>
                </a:tc>
                <a:tc>
                  <a:txBody>
                    <a:bodyPr/>
                    <a:lstStyle/>
                    <a:p>
                      <a:r>
                        <a:rPr lang="en-US" dirty="0" err="1" smtClean="0"/>
                        <a:t>Gonadotropes</a:t>
                      </a:r>
                      <a:endParaRPr lang="en-US" dirty="0"/>
                    </a:p>
                  </a:txBody>
                  <a:tcPr/>
                </a:tc>
              </a:tr>
              <a:tr h="370840">
                <a:tc>
                  <a:txBody>
                    <a:bodyPr/>
                    <a:lstStyle/>
                    <a:p>
                      <a:r>
                        <a:rPr lang="en-US" dirty="0" smtClean="0"/>
                        <a:t>GHRH</a:t>
                      </a:r>
                      <a:endParaRPr lang="en-US" dirty="0"/>
                    </a:p>
                  </a:txBody>
                  <a:tcPr/>
                </a:tc>
                <a:tc>
                  <a:txBody>
                    <a:bodyPr/>
                    <a:lstStyle/>
                    <a:p>
                      <a:r>
                        <a:rPr lang="en-US" dirty="0" smtClean="0"/>
                        <a:t>GH (increase)</a:t>
                      </a:r>
                      <a:endParaRPr lang="en-US" dirty="0"/>
                    </a:p>
                  </a:txBody>
                  <a:tcPr/>
                </a:tc>
                <a:tc>
                  <a:txBody>
                    <a:bodyPr/>
                    <a:lstStyle/>
                    <a:p>
                      <a:r>
                        <a:rPr lang="en-US" dirty="0" err="1" smtClean="0">
                          <a:solidFill>
                            <a:srgbClr val="E46C0A"/>
                          </a:solidFill>
                        </a:rPr>
                        <a:t>Somatotropes</a:t>
                      </a:r>
                      <a:endParaRPr lang="en-US" dirty="0">
                        <a:solidFill>
                          <a:srgbClr val="E46C0A"/>
                        </a:solidFill>
                      </a:endParaRPr>
                    </a:p>
                  </a:txBody>
                  <a:tcPr/>
                </a:tc>
              </a:tr>
              <a:tr h="370840">
                <a:tc>
                  <a:txBody>
                    <a:bodyPr/>
                    <a:lstStyle/>
                    <a:p>
                      <a:r>
                        <a:rPr lang="en-US" dirty="0" err="1" smtClean="0"/>
                        <a:t>Somatostatin</a:t>
                      </a:r>
                      <a:endParaRPr lang="en-US" dirty="0"/>
                    </a:p>
                  </a:txBody>
                  <a:tcPr/>
                </a:tc>
                <a:tc>
                  <a:txBody>
                    <a:bodyPr/>
                    <a:lstStyle/>
                    <a:p>
                      <a:r>
                        <a:rPr lang="en-US" dirty="0" smtClean="0"/>
                        <a:t>GH (decrease)</a:t>
                      </a:r>
                      <a:endParaRPr lang="en-US" dirty="0"/>
                    </a:p>
                  </a:txBody>
                  <a:tcPr/>
                </a:tc>
                <a:tc>
                  <a:txBody>
                    <a:bodyPr/>
                    <a:lstStyle/>
                    <a:p>
                      <a:r>
                        <a:rPr lang="en-US" dirty="0" err="1" smtClean="0">
                          <a:solidFill>
                            <a:srgbClr val="E46C0A"/>
                          </a:solidFill>
                        </a:rPr>
                        <a:t>Somatotropes</a:t>
                      </a:r>
                      <a:endParaRPr lang="en-US" dirty="0">
                        <a:solidFill>
                          <a:srgbClr val="E46C0A"/>
                        </a:solidFill>
                      </a:endParaRPr>
                    </a:p>
                  </a:txBody>
                  <a:tcPr/>
                </a:tc>
              </a:tr>
            </a:tbl>
          </a:graphicData>
        </a:graphic>
      </p:graphicFrame>
      <p:pic>
        <p:nvPicPr>
          <p:cNvPr id="5" name="Picture 4"/>
          <p:cNvPicPr>
            <a:picLocks noChangeAspect="1"/>
          </p:cNvPicPr>
          <p:nvPr/>
        </p:nvPicPr>
        <p:blipFill rotWithShape="1">
          <a:blip r:embed="rId3"/>
          <a:srcRect l="57719"/>
          <a:stretch/>
        </p:blipFill>
        <p:spPr>
          <a:xfrm>
            <a:off x="5735052" y="1287379"/>
            <a:ext cx="3221789" cy="3886200"/>
          </a:xfrm>
          <a:prstGeom prst="rect">
            <a:avLst/>
          </a:prstGeom>
        </p:spPr>
      </p:pic>
      <p:pic>
        <p:nvPicPr>
          <p:cNvPr id="6" name="Picture 5"/>
          <p:cNvPicPr>
            <a:picLocks noChangeAspect="1"/>
          </p:cNvPicPr>
          <p:nvPr/>
        </p:nvPicPr>
        <p:blipFill>
          <a:blip r:embed="rId4"/>
          <a:stretch>
            <a:fillRect/>
          </a:stretch>
        </p:blipFill>
        <p:spPr>
          <a:xfrm>
            <a:off x="117644" y="4157312"/>
            <a:ext cx="4411579" cy="2691063"/>
          </a:xfrm>
          <a:prstGeom prst="rect">
            <a:avLst/>
          </a:prstGeom>
        </p:spPr>
      </p:pic>
      <p:sp>
        <p:nvSpPr>
          <p:cNvPr id="7" name="TextBox 6"/>
          <p:cNvSpPr txBox="1"/>
          <p:nvPr/>
        </p:nvSpPr>
        <p:spPr>
          <a:xfrm>
            <a:off x="3930317" y="5601368"/>
            <a:ext cx="5213684" cy="923330"/>
          </a:xfrm>
          <a:prstGeom prst="rect">
            <a:avLst/>
          </a:prstGeom>
          <a:noFill/>
        </p:spPr>
        <p:txBody>
          <a:bodyPr wrap="square" rtlCol="0">
            <a:spAutoFit/>
          </a:bodyPr>
          <a:lstStyle/>
          <a:p>
            <a:r>
              <a:rPr lang="en-US" dirty="0" err="1" smtClean="0"/>
              <a:t>Asa</a:t>
            </a:r>
            <a:r>
              <a:rPr lang="en-US" dirty="0" smtClean="0"/>
              <a:t> </a:t>
            </a:r>
            <a:r>
              <a:rPr lang="en-US" dirty="0"/>
              <a:t>SL, </a:t>
            </a:r>
            <a:r>
              <a:rPr lang="en-US" dirty="0" err="1"/>
              <a:t>Ezzat</a:t>
            </a:r>
            <a:r>
              <a:rPr lang="en-US" dirty="0"/>
              <a:t> S (2009) The pathogenesis of pituitary tumors. </a:t>
            </a:r>
            <a:r>
              <a:rPr lang="en-US" dirty="0" err="1"/>
              <a:t>Annu</a:t>
            </a:r>
            <a:r>
              <a:rPr lang="en-US" dirty="0"/>
              <a:t> Rev </a:t>
            </a:r>
            <a:r>
              <a:rPr lang="en-US" dirty="0" err="1"/>
              <a:t>Pathol</a:t>
            </a:r>
            <a:r>
              <a:rPr lang="en-US" dirty="0"/>
              <a:t> 4: 97–126. doi:10.1146/annurev.pathol.4.110807.092259.</a:t>
            </a:r>
          </a:p>
        </p:txBody>
      </p:sp>
    </p:spTree>
    <p:extLst>
      <p:ext uri="{BB962C8B-B14F-4D97-AF65-F5344CB8AC3E}">
        <p14:creationId xmlns:p14="http://schemas.microsoft.com/office/powerpoint/2010/main" val="38341174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 Systems</a:t>
            </a:r>
            <a:endParaRPr lang="en-US" dirty="0"/>
          </a:p>
        </p:txBody>
      </p:sp>
      <p:pic>
        <p:nvPicPr>
          <p:cNvPr id="4" name="Picture 3"/>
          <p:cNvPicPr>
            <a:picLocks noChangeAspect="1"/>
          </p:cNvPicPr>
          <p:nvPr/>
        </p:nvPicPr>
        <p:blipFill>
          <a:blip r:embed="rId3"/>
          <a:stretch>
            <a:fillRect/>
          </a:stretch>
        </p:blipFill>
        <p:spPr>
          <a:xfrm>
            <a:off x="1803400" y="1613877"/>
            <a:ext cx="5524500" cy="4711700"/>
          </a:xfrm>
          <a:prstGeom prst="rect">
            <a:avLst/>
          </a:prstGeom>
        </p:spPr>
      </p:pic>
    </p:spTree>
    <p:extLst>
      <p:ext uri="{BB962C8B-B14F-4D97-AF65-F5344CB8AC3E}">
        <p14:creationId xmlns:p14="http://schemas.microsoft.com/office/powerpoint/2010/main" val="154647171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How Is Specificity Achieved in </a:t>
            </a:r>
            <a:r>
              <a:rPr lang="en-US" dirty="0" err="1" smtClean="0">
                <a:latin typeface="Calibri" charset="0"/>
                <a:ea typeface="MS PGothic" charset="0"/>
              </a:rPr>
              <a:t>Hypothalic</a:t>
            </a:r>
            <a:r>
              <a:rPr lang="en-US" dirty="0" smtClean="0">
                <a:latin typeface="Calibri" charset="0"/>
                <a:ea typeface="MS PGothic" charset="0"/>
              </a:rPr>
              <a:t>-Anterior Pituitary Signaling</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a:bodyPr>
          <a:lstStyle/>
          <a:p>
            <a:pPr marL="514350" indent="-514350" eaLnBrk="1" hangingPunct="1">
              <a:buFont typeface="Arial" charset="0"/>
              <a:buAutoNum type="alphaUcPeriod"/>
            </a:pPr>
            <a:r>
              <a:rPr lang="en-US" dirty="0" smtClean="0">
                <a:latin typeface="Calibri" charset="0"/>
                <a:ea typeface="MS PGothic" charset="0"/>
              </a:rPr>
              <a:t>Specialized target cells</a:t>
            </a:r>
          </a:p>
          <a:p>
            <a:pPr marL="514350" indent="-514350" eaLnBrk="1" hangingPunct="1">
              <a:buFont typeface="Arial" charset="0"/>
              <a:buAutoNum type="alphaUcPeriod"/>
            </a:pPr>
            <a:r>
              <a:rPr lang="en-US" dirty="0" smtClean="0">
                <a:latin typeface="Calibri" charset="0"/>
                <a:ea typeface="MS PGothic" charset="0"/>
              </a:rPr>
              <a:t>Specific and direct neuronal connections</a:t>
            </a:r>
          </a:p>
          <a:p>
            <a:pPr marL="514350" indent="-514350" eaLnBrk="1" hangingPunct="1">
              <a:buFont typeface="Arial" charset="0"/>
              <a:buAutoNum type="alphaUcPeriod"/>
            </a:pPr>
            <a:r>
              <a:rPr lang="en-US" dirty="0" smtClean="0">
                <a:latin typeface="Calibri" charset="0"/>
                <a:ea typeface="MS PGothic" charset="0"/>
              </a:rPr>
              <a:t>Different signaling cascades</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2" name="TPChart" descr="049C68065F24426C9B4ACE621D055452Chart20150308112129331.png"/>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263" y="274638"/>
            <a:ext cx="9371263" cy="1143000"/>
          </a:xfrm>
        </p:spPr>
        <p:txBody>
          <a:bodyPr>
            <a:normAutofit fontScale="90000"/>
          </a:bodyPr>
          <a:lstStyle/>
          <a:p>
            <a:r>
              <a:rPr lang="en-US" dirty="0" smtClean="0"/>
              <a:t>The Infundibulum and the Posterior Pituitary</a:t>
            </a:r>
            <a:endParaRPr lang="en-US" dirty="0"/>
          </a:p>
        </p:txBody>
      </p:sp>
      <p:pic>
        <p:nvPicPr>
          <p:cNvPr id="4" name="Picture 3"/>
          <p:cNvPicPr>
            <a:picLocks noChangeAspect="1"/>
          </p:cNvPicPr>
          <p:nvPr/>
        </p:nvPicPr>
        <p:blipFill>
          <a:blip r:embed="rId3"/>
          <a:stretch>
            <a:fillRect/>
          </a:stretch>
        </p:blipFill>
        <p:spPr>
          <a:xfrm>
            <a:off x="1986547" y="1397196"/>
            <a:ext cx="5579979" cy="5333803"/>
          </a:xfrm>
          <a:prstGeom prst="rect">
            <a:avLst/>
          </a:prstGeom>
        </p:spPr>
      </p:pic>
    </p:spTree>
    <p:extLst>
      <p:ext uri="{BB962C8B-B14F-4D97-AF65-F5344CB8AC3E}">
        <p14:creationId xmlns:p14="http://schemas.microsoft.com/office/powerpoint/2010/main" val="369378330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Vasopressin</a:t>
            </a:r>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1312876096"/>
              </p:ext>
            </p:extLst>
          </p:nvPr>
        </p:nvGraphicFramePr>
        <p:xfrm>
          <a:off x="457200" y="1582616"/>
          <a:ext cx="8553117" cy="4500880"/>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Posterior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Hypothalamic </a:t>
                      </a:r>
                      <a:r>
                        <a:rPr lang="en-US" dirty="0" err="1" smtClean="0"/>
                        <a:t>osmoreceptors</a:t>
                      </a:r>
                      <a:r>
                        <a:rPr lang="en-US" dirty="0" smtClean="0"/>
                        <a:t> (PVN/SFO)</a:t>
                      </a:r>
                    </a:p>
                    <a:p>
                      <a:r>
                        <a:rPr lang="en-US" dirty="0" smtClean="0"/>
                        <a:t>Mechanoreceptors</a:t>
                      </a:r>
                      <a:r>
                        <a:rPr lang="en-US" baseline="0" dirty="0" smtClean="0"/>
                        <a:t> (Carotid artery)</a:t>
                      </a:r>
                      <a:endParaRPr lang="en-US" dirty="0"/>
                    </a:p>
                  </a:txBody>
                  <a:tcPr/>
                </a:tc>
                <a:tc>
                  <a:txBody>
                    <a:bodyPr/>
                    <a:lstStyle/>
                    <a:p>
                      <a:r>
                        <a:rPr lang="en-US" dirty="0" smtClean="0"/>
                        <a:t>Increased</a:t>
                      </a:r>
                      <a:r>
                        <a:rPr lang="en-US" baseline="0" dirty="0" smtClean="0"/>
                        <a:t> osmotic pressure or r</a:t>
                      </a:r>
                      <a:r>
                        <a:rPr lang="en-US" dirty="0" smtClean="0"/>
                        <a:t>educed plasma volume</a:t>
                      </a:r>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AVPR1-3</a:t>
                      </a:r>
                      <a:endParaRPr lang="en-US" dirty="0"/>
                    </a:p>
                  </a:txBody>
                  <a:tcPr/>
                </a:tc>
                <a:tc>
                  <a:txBody>
                    <a:bodyPr/>
                    <a:lstStyle/>
                    <a:p>
                      <a:r>
                        <a:rPr lang="en-US" dirty="0" smtClean="0"/>
                        <a:t>GPCR (</a:t>
                      </a:r>
                      <a:r>
                        <a:rPr lang="en-US" dirty="0" err="1" smtClean="0"/>
                        <a:t>Gs</a:t>
                      </a:r>
                      <a:r>
                        <a:rPr lang="en-US" dirty="0" smtClean="0"/>
                        <a:t>)</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Kidney (Collecting</a:t>
                      </a:r>
                      <a:r>
                        <a:rPr lang="en-US" baseline="0" dirty="0" smtClean="0"/>
                        <a:t> Ducts)</a:t>
                      </a:r>
                      <a:endParaRPr lang="en-US" dirty="0"/>
                    </a:p>
                  </a:txBody>
                  <a:tcPr/>
                </a:tc>
                <a:tc>
                  <a:txBody>
                    <a:bodyPr/>
                    <a:lstStyle/>
                    <a:p>
                      <a:r>
                        <a:rPr lang="en-US" dirty="0" smtClean="0"/>
                        <a:t>Water Reuptake (AQP2</a:t>
                      </a:r>
                      <a:r>
                        <a:rPr lang="en-US" baseline="0" dirty="0" smtClean="0"/>
                        <a:t> trafficking)</a:t>
                      </a:r>
                      <a:endParaRPr lang="en-US" dirty="0"/>
                    </a:p>
                  </a:txBody>
                  <a:tcPr/>
                </a:tc>
              </a:tr>
              <a:tr h="370840">
                <a:tc>
                  <a:txBody>
                    <a:bodyPr/>
                    <a:lstStyle/>
                    <a:p>
                      <a:endParaRPr lang="en-US" b="1" dirty="0"/>
                    </a:p>
                  </a:txBody>
                  <a:tcPr/>
                </a:tc>
                <a:tc>
                  <a:txBody>
                    <a:bodyPr/>
                    <a:lstStyle/>
                    <a:p>
                      <a:r>
                        <a:rPr lang="en-US" dirty="0" smtClean="0"/>
                        <a:t>Vascular</a:t>
                      </a:r>
                      <a:r>
                        <a:rPr lang="en-US" baseline="0" dirty="0" smtClean="0"/>
                        <a:t> System</a:t>
                      </a:r>
                      <a:endParaRPr lang="en-US" dirty="0"/>
                    </a:p>
                  </a:txBody>
                  <a:tcPr/>
                </a:tc>
                <a:tc>
                  <a:txBody>
                    <a:bodyPr/>
                    <a:lstStyle/>
                    <a:p>
                      <a:r>
                        <a:rPr lang="en-US" dirty="0" smtClean="0"/>
                        <a:t>Vasoconstriction</a:t>
                      </a:r>
                      <a:endParaRPr lang="en-US" dirty="0"/>
                    </a:p>
                  </a:txBody>
                  <a:tcPr/>
                </a:tc>
              </a:tr>
              <a:tr h="370840">
                <a:tc>
                  <a:txBody>
                    <a:bodyPr/>
                    <a:lstStyle/>
                    <a:p>
                      <a:endParaRPr lang="en-US" b="1" dirty="0"/>
                    </a:p>
                  </a:txBody>
                  <a:tcPr/>
                </a:tc>
                <a:tc>
                  <a:txBody>
                    <a:bodyPr/>
                    <a:lstStyle/>
                    <a:p>
                      <a:r>
                        <a:rPr lang="en-US" dirty="0" smtClean="0"/>
                        <a:t>Anterior Pituitary</a:t>
                      </a:r>
                      <a:endParaRPr lang="en-US" dirty="0"/>
                    </a:p>
                  </a:txBody>
                  <a:tcPr/>
                </a:tc>
                <a:tc>
                  <a:txBody>
                    <a:bodyPr/>
                    <a:lstStyle/>
                    <a:p>
                      <a:r>
                        <a:rPr lang="en-US" dirty="0" smtClean="0"/>
                        <a:t>ACTH Release</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Normalization of volume/osmolality and AVPR receptor desensitization (</a:t>
                      </a:r>
                      <a:r>
                        <a:rPr lang="en-US" dirty="0" err="1" smtClean="0"/>
                        <a:t>arrestins</a:t>
                      </a:r>
                      <a:r>
                        <a:rPr lang="en-US" dirty="0" smtClean="0"/>
                        <a:t>)</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84983542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Vasopressin on the Kidney</a:t>
            </a:r>
            <a:endParaRPr lang="en-US" dirty="0"/>
          </a:p>
        </p:txBody>
      </p:sp>
      <p:pic>
        <p:nvPicPr>
          <p:cNvPr id="4" name="Picture 3" descr="vasopress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587" y="1555750"/>
            <a:ext cx="3086100" cy="4508500"/>
          </a:xfrm>
          <a:prstGeom prst="rect">
            <a:avLst/>
          </a:prstGeom>
        </p:spPr>
      </p:pic>
      <p:sp>
        <p:nvSpPr>
          <p:cNvPr id="5" name="TextBox 4"/>
          <p:cNvSpPr txBox="1"/>
          <p:nvPr/>
        </p:nvSpPr>
        <p:spPr>
          <a:xfrm>
            <a:off x="1050636" y="3394363"/>
            <a:ext cx="1106418" cy="646331"/>
          </a:xfrm>
          <a:prstGeom prst="rect">
            <a:avLst/>
          </a:prstGeom>
          <a:noFill/>
        </p:spPr>
        <p:txBody>
          <a:bodyPr wrap="none" rtlCol="0">
            <a:spAutoFit/>
          </a:bodyPr>
          <a:lstStyle/>
          <a:p>
            <a:r>
              <a:rPr lang="en-US" dirty="0" smtClean="0"/>
              <a:t>Collecting </a:t>
            </a:r>
          </a:p>
          <a:p>
            <a:r>
              <a:rPr lang="en-US" dirty="0" smtClean="0"/>
              <a:t>Tubules</a:t>
            </a:r>
            <a:endParaRPr lang="en-US" dirty="0"/>
          </a:p>
        </p:txBody>
      </p:sp>
      <p:sp>
        <p:nvSpPr>
          <p:cNvPr id="6" name="TextBox 5"/>
          <p:cNvSpPr txBox="1"/>
          <p:nvPr/>
        </p:nvSpPr>
        <p:spPr>
          <a:xfrm>
            <a:off x="6119091" y="3394363"/>
            <a:ext cx="727934" cy="369332"/>
          </a:xfrm>
          <a:prstGeom prst="rect">
            <a:avLst/>
          </a:prstGeom>
          <a:noFill/>
        </p:spPr>
        <p:txBody>
          <a:bodyPr wrap="none" rtlCol="0">
            <a:spAutoFit/>
          </a:bodyPr>
          <a:lstStyle/>
          <a:p>
            <a:r>
              <a:rPr lang="en-US" dirty="0" smtClean="0"/>
              <a:t>Blood</a:t>
            </a:r>
            <a:endParaRPr lang="en-US" dirty="0"/>
          </a:p>
        </p:txBody>
      </p:sp>
    </p:spTree>
    <p:extLst>
      <p:ext uri="{BB962C8B-B14F-4D97-AF65-F5344CB8AC3E}">
        <p14:creationId xmlns:p14="http://schemas.microsoft.com/office/powerpoint/2010/main" val="401739966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Conditions with Altered Vasopressin Function</a:t>
            </a:r>
            <a:endParaRPr lang="en-US" dirty="0"/>
          </a:p>
        </p:txBody>
      </p:sp>
      <p:sp>
        <p:nvSpPr>
          <p:cNvPr id="3" name="Content Placeholder 2"/>
          <p:cNvSpPr>
            <a:spLocks noGrp="1"/>
          </p:cNvSpPr>
          <p:nvPr>
            <p:ph idx="1"/>
          </p:nvPr>
        </p:nvSpPr>
        <p:spPr/>
        <p:txBody>
          <a:bodyPr/>
          <a:lstStyle/>
          <a:p>
            <a:r>
              <a:rPr lang="en-US" dirty="0" smtClean="0"/>
              <a:t>Lack of vasopressin signaling</a:t>
            </a:r>
          </a:p>
          <a:p>
            <a:r>
              <a:rPr lang="en-US" dirty="0" smtClean="0"/>
              <a:t>Too much vasopressin signaling</a:t>
            </a:r>
            <a:endParaRPr lang="en-US" dirty="0"/>
          </a:p>
        </p:txBody>
      </p:sp>
    </p:spTree>
    <p:extLst>
      <p:ext uri="{BB962C8B-B14F-4D97-AF65-F5344CB8AC3E}">
        <p14:creationId xmlns:p14="http://schemas.microsoft.com/office/powerpoint/2010/main" val="24080407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 with Folks Nearby</a:t>
            </a:r>
            <a:endParaRPr lang="en-US" dirty="0"/>
          </a:p>
        </p:txBody>
      </p:sp>
      <p:sp>
        <p:nvSpPr>
          <p:cNvPr id="3" name="Content Placeholder 2"/>
          <p:cNvSpPr>
            <a:spLocks noGrp="1"/>
          </p:cNvSpPr>
          <p:nvPr>
            <p:ph idx="1"/>
          </p:nvPr>
        </p:nvSpPr>
        <p:spPr/>
        <p:txBody>
          <a:bodyPr/>
          <a:lstStyle/>
          <a:p>
            <a:r>
              <a:rPr lang="en-US" dirty="0" smtClean="0"/>
              <a:t>How could whiplash cause diabetes </a:t>
            </a:r>
            <a:r>
              <a:rPr lang="en-US" dirty="0" err="1" smtClean="0"/>
              <a:t>insipidus</a:t>
            </a:r>
            <a:r>
              <a:rPr lang="en-US" dirty="0" smtClean="0"/>
              <a:t>?</a:t>
            </a:r>
          </a:p>
          <a:p>
            <a:r>
              <a:rPr lang="en-US" dirty="0" smtClean="0"/>
              <a:t>HINT: Relates to damage/severing of infundibulum</a:t>
            </a:r>
            <a:endParaRPr lang="en-US" dirty="0"/>
          </a:p>
        </p:txBody>
      </p:sp>
    </p:spTree>
    <p:extLst>
      <p:ext uri="{BB962C8B-B14F-4D97-AF65-F5344CB8AC3E}">
        <p14:creationId xmlns:p14="http://schemas.microsoft.com/office/powerpoint/2010/main" val="24821167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a:t>
            </a:r>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562553167"/>
              </p:ext>
            </p:extLst>
          </p:nvPr>
        </p:nvGraphicFramePr>
        <p:xfrm>
          <a:off x="457200" y="1582616"/>
          <a:ext cx="8553117" cy="313943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Posterior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Synaptic</a:t>
                      </a:r>
                      <a:r>
                        <a:rPr lang="en-US" baseline="0" dirty="0" smtClean="0"/>
                        <a:t> activation in Hypothalamus (PVN, mechanism unclear)</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OXTR</a:t>
                      </a:r>
                      <a:endParaRPr lang="en-US" dirty="0"/>
                    </a:p>
                  </a:txBody>
                  <a:tcPr/>
                </a:tc>
                <a:tc>
                  <a:txBody>
                    <a:bodyPr/>
                    <a:lstStyle/>
                    <a:p>
                      <a:endParaRPr lang="en-US"/>
                    </a:p>
                  </a:txBody>
                  <a:tcPr/>
                </a:tc>
              </a:tr>
              <a:tr h="370840">
                <a:tc>
                  <a:txBody>
                    <a:bodyPr/>
                    <a:lstStyle/>
                    <a:p>
                      <a:r>
                        <a:rPr lang="en-US" b="1" dirty="0" smtClean="0"/>
                        <a:t>What tissues does it affect?</a:t>
                      </a:r>
                      <a:endParaRPr lang="en-US" b="1" dirty="0"/>
                    </a:p>
                  </a:txBody>
                  <a:tcPr/>
                </a:tc>
                <a:tc>
                  <a:txBody>
                    <a:bodyPr/>
                    <a:lstStyle/>
                    <a:p>
                      <a:r>
                        <a:rPr lang="en-US" dirty="0" smtClean="0"/>
                        <a:t>Uterus</a:t>
                      </a:r>
                      <a:endParaRPr lang="en-US" dirty="0"/>
                    </a:p>
                  </a:txBody>
                  <a:tcPr/>
                </a:tc>
                <a:tc>
                  <a:txBody>
                    <a:bodyPr/>
                    <a:lstStyle/>
                    <a:p>
                      <a:r>
                        <a:rPr lang="en-US" dirty="0" smtClean="0"/>
                        <a:t>Contractions</a:t>
                      </a:r>
                      <a:endParaRPr lang="en-US" dirty="0"/>
                    </a:p>
                  </a:txBody>
                  <a:tcPr/>
                </a:tc>
              </a:tr>
              <a:tr h="370840">
                <a:tc>
                  <a:txBody>
                    <a:bodyPr/>
                    <a:lstStyle/>
                    <a:p>
                      <a:endParaRPr lang="en-US" b="1" dirty="0"/>
                    </a:p>
                  </a:txBody>
                  <a:tcPr/>
                </a:tc>
                <a:tc>
                  <a:txBody>
                    <a:bodyPr/>
                    <a:lstStyle/>
                    <a:p>
                      <a:r>
                        <a:rPr lang="en-US" dirty="0" smtClean="0"/>
                        <a:t>Mammary Glands</a:t>
                      </a:r>
                      <a:endParaRPr lang="en-US" dirty="0"/>
                    </a:p>
                  </a:txBody>
                  <a:tcPr/>
                </a:tc>
                <a:tc>
                  <a:txBody>
                    <a:bodyPr/>
                    <a:lstStyle/>
                    <a:p>
                      <a:r>
                        <a:rPr lang="en-US" dirty="0" smtClean="0"/>
                        <a:t>Let-Down</a:t>
                      </a:r>
                      <a:r>
                        <a:rPr lang="en-US" baseline="0" dirty="0" smtClean="0"/>
                        <a:t> Reflex (Lactation)</a:t>
                      </a:r>
                      <a:endParaRPr lang="en-US" dirty="0"/>
                    </a:p>
                  </a:txBody>
                  <a:tcPr/>
                </a:tc>
              </a:tr>
              <a:tr h="370840">
                <a:tc>
                  <a:txBody>
                    <a:bodyPr/>
                    <a:lstStyle/>
                    <a:p>
                      <a:endParaRPr lang="en-US" b="1" dirty="0"/>
                    </a:p>
                  </a:txBody>
                  <a:tcPr/>
                </a:tc>
                <a:tc>
                  <a:txBody>
                    <a:bodyPr/>
                    <a:lstStyle/>
                    <a:p>
                      <a:r>
                        <a:rPr lang="en-US" dirty="0" smtClean="0"/>
                        <a:t>Neural</a:t>
                      </a:r>
                      <a:endParaRPr lang="en-US" dirty="0"/>
                    </a:p>
                  </a:txBody>
                  <a:tcPr/>
                </a:tc>
                <a:tc>
                  <a:txBody>
                    <a:bodyPr/>
                    <a:lstStyle/>
                    <a:p>
                      <a:r>
                        <a:rPr lang="en-US" dirty="0" smtClean="0"/>
                        <a:t>Positive Social Interactions</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Delivery</a:t>
                      </a:r>
                      <a:r>
                        <a:rPr lang="en-US" baseline="0" dirty="0" smtClean="0"/>
                        <a:t> (reduced input)</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4481109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During Delivery</a:t>
            </a:r>
            <a:endParaRPr lang="en-US" dirty="0"/>
          </a:p>
        </p:txBody>
      </p:sp>
      <p:pic>
        <p:nvPicPr>
          <p:cNvPr id="4" name="Picture 3"/>
          <p:cNvPicPr>
            <a:picLocks noChangeAspect="1"/>
          </p:cNvPicPr>
          <p:nvPr/>
        </p:nvPicPr>
        <p:blipFill>
          <a:blip r:embed="rId3"/>
          <a:stretch>
            <a:fillRect/>
          </a:stretch>
        </p:blipFill>
        <p:spPr>
          <a:xfrm>
            <a:off x="2226209" y="1417638"/>
            <a:ext cx="4839610" cy="4567382"/>
          </a:xfrm>
          <a:prstGeom prst="rect">
            <a:avLst/>
          </a:prstGeom>
        </p:spPr>
      </p:pic>
    </p:spTree>
    <p:extLst>
      <p:ext uri="{BB962C8B-B14F-4D97-AF65-F5344CB8AC3E}">
        <p14:creationId xmlns:p14="http://schemas.microsoft.com/office/powerpoint/2010/main" val="38092662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During Lactation</a:t>
            </a:r>
            <a:endParaRPr lang="en-US" dirty="0"/>
          </a:p>
        </p:txBody>
      </p:sp>
      <p:pic>
        <p:nvPicPr>
          <p:cNvPr id="4" name="Picture 3"/>
          <p:cNvPicPr>
            <a:picLocks noChangeAspect="1"/>
          </p:cNvPicPr>
          <p:nvPr/>
        </p:nvPicPr>
        <p:blipFill>
          <a:blip r:embed="rId2"/>
          <a:stretch>
            <a:fillRect/>
          </a:stretch>
        </p:blipFill>
        <p:spPr>
          <a:xfrm>
            <a:off x="2752436" y="1524000"/>
            <a:ext cx="3669792" cy="5334000"/>
          </a:xfrm>
          <a:prstGeom prst="rect">
            <a:avLst/>
          </a:prstGeom>
        </p:spPr>
      </p:pic>
    </p:spTree>
    <p:extLst>
      <p:ext uri="{BB962C8B-B14F-4D97-AF65-F5344CB8AC3E}">
        <p14:creationId xmlns:p14="http://schemas.microsoft.com/office/powerpoint/2010/main" val="185546042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Future</a:t>
            </a:r>
            <a:endParaRPr lang="en-US" dirty="0"/>
          </a:p>
        </p:txBody>
      </p:sp>
      <p:sp>
        <p:nvSpPr>
          <p:cNvPr id="3" name="Content Placeholder 2"/>
          <p:cNvSpPr>
            <a:spLocks noGrp="1"/>
          </p:cNvSpPr>
          <p:nvPr>
            <p:ph idx="1"/>
          </p:nvPr>
        </p:nvSpPr>
        <p:spPr>
          <a:xfrm>
            <a:off x="457199" y="1600200"/>
            <a:ext cx="4288589" cy="4525963"/>
          </a:xfrm>
        </p:spPr>
        <p:txBody>
          <a:bodyPr>
            <a:normAutofit fontScale="70000" lnSpcReduction="20000"/>
          </a:bodyPr>
          <a:lstStyle/>
          <a:p>
            <a:r>
              <a:rPr lang="en-US" dirty="0" smtClean="0"/>
              <a:t>Endocrine Control Systems</a:t>
            </a:r>
          </a:p>
          <a:p>
            <a:r>
              <a:rPr lang="en-US" dirty="0" smtClean="0"/>
              <a:t>Neuroendocrinology and the Posterior Pituitary</a:t>
            </a:r>
          </a:p>
          <a:p>
            <a:r>
              <a:rPr lang="en-US" b="1" dirty="0" smtClean="0"/>
              <a:t>Endocrine Control of Growth</a:t>
            </a:r>
          </a:p>
          <a:p>
            <a:r>
              <a:rPr lang="en-US" b="1" dirty="0" smtClean="0"/>
              <a:t>Adrenals and Stress Hormones</a:t>
            </a:r>
          </a:p>
          <a:p>
            <a:r>
              <a:rPr lang="en-US" dirty="0"/>
              <a:t>Hypothalamus and Endocrine Control of Appetite</a:t>
            </a:r>
          </a:p>
          <a:p>
            <a:r>
              <a:rPr lang="en-US" dirty="0" smtClean="0"/>
              <a:t>Pancreatic Hormones and Metabolic Control</a:t>
            </a:r>
          </a:p>
          <a:p>
            <a:r>
              <a:rPr lang="en-US" dirty="0" smtClean="0">
                <a:solidFill>
                  <a:srgbClr val="FF0000"/>
                </a:solidFill>
              </a:rPr>
              <a:t>Thyroid Hormones (KP)</a:t>
            </a:r>
          </a:p>
          <a:p>
            <a:r>
              <a:rPr lang="en-US" dirty="0" smtClean="0">
                <a:solidFill>
                  <a:srgbClr val="FF0000"/>
                </a:solidFill>
              </a:rPr>
              <a:t>Calcium Homeostasis (MF)</a:t>
            </a:r>
          </a:p>
          <a:p>
            <a:r>
              <a:rPr lang="en-US" dirty="0" smtClean="0">
                <a:solidFill>
                  <a:srgbClr val="FF0000"/>
                </a:solidFill>
              </a:rPr>
              <a:t>Reproductive Hormones (HP)</a:t>
            </a:r>
          </a:p>
          <a:p>
            <a:pPr marL="0" indent="0">
              <a:buNone/>
            </a:pPr>
            <a:endParaRPr lang="en-US" dirty="0"/>
          </a:p>
        </p:txBody>
      </p:sp>
      <p:pic>
        <p:nvPicPr>
          <p:cNvPr id="6" name="Picture 5"/>
          <p:cNvPicPr>
            <a:picLocks noChangeAspect="1"/>
          </p:cNvPicPr>
          <p:nvPr/>
        </p:nvPicPr>
        <p:blipFill>
          <a:blip r:embed="rId2"/>
          <a:stretch>
            <a:fillRect/>
          </a:stretch>
        </p:blipFill>
        <p:spPr>
          <a:xfrm>
            <a:off x="4870236" y="1310691"/>
            <a:ext cx="3946906" cy="5207000"/>
          </a:xfrm>
          <a:prstGeom prst="rect">
            <a:avLst/>
          </a:prstGeom>
        </p:spPr>
      </p:pic>
    </p:spTree>
    <p:extLst>
      <p:ext uri="{BB962C8B-B14F-4D97-AF65-F5344CB8AC3E}">
        <p14:creationId xmlns:p14="http://schemas.microsoft.com/office/powerpoint/2010/main" val="300990263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Extracellular Sensing</a:t>
            </a:r>
            <a:endParaRPr lang="en-US" dirty="0"/>
          </a:p>
        </p:txBody>
      </p:sp>
      <p:pic>
        <p:nvPicPr>
          <p:cNvPr id="4" name="Chemotaxis- Bacteria attracted by a sugar crystal.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600200"/>
            <a:ext cx="8045450" cy="4525963"/>
          </a:xfrm>
        </p:spPr>
      </p:pic>
      <p:sp>
        <p:nvSpPr>
          <p:cNvPr id="5" name="TextBox 4"/>
          <p:cNvSpPr txBox="1"/>
          <p:nvPr/>
        </p:nvSpPr>
        <p:spPr>
          <a:xfrm>
            <a:off x="3810001" y="6389077"/>
            <a:ext cx="5334000" cy="369332"/>
          </a:xfrm>
          <a:prstGeom prst="rect">
            <a:avLst/>
          </a:prstGeom>
          <a:noFill/>
        </p:spPr>
        <p:txBody>
          <a:bodyPr wrap="square" rtlCol="0">
            <a:spAutoFit/>
          </a:bodyPr>
          <a:lstStyle/>
          <a:p>
            <a:r>
              <a:rPr lang="en-US" dirty="0"/>
              <a:t>https://</a:t>
            </a:r>
            <a:r>
              <a:rPr lang="en-US" dirty="0" err="1"/>
              <a:t>www.youtube.com</a:t>
            </a:r>
            <a:r>
              <a:rPr lang="en-US" dirty="0"/>
              <a:t>/</a:t>
            </a:r>
            <a:r>
              <a:rPr lang="en-US" dirty="0" err="1"/>
              <a:t>watch?v</a:t>
            </a:r>
            <a:r>
              <a:rPr lang="en-US" dirty="0"/>
              <a:t>=F6QMU3KD7zw</a:t>
            </a:r>
          </a:p>
        </p:txBody>
      </p:sp>
    </p:spTree>
    <p:extLst>
      <p:ext uri="{BB962C8B-B14F-4D97-AF65-F5344CB8AC3E}">
        <p14:creationId xmlns:p14="http://schemas.microsoft.com/office/powerpoint/2010/main" val="249336727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End </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142210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important processes?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There has to be a signal</a:t>
            </a:r>
          </a:p>
          <a:p>
            <a:pPr marL="514350" indent="-514350">
              <a:buFont typeface="+mj-lt"/>
              <a:buAutoNum type="arabicPeriod"/>
            </a:pPr>
            <a:r>
              <a:rPr lang="en-US" dirty="0" smtClean="0"/>
              <a:t>That signal has to be detected </a:t>
            </a:r>
          </a:p>
          <a:p>
            <a:pPr marL="514350" indent="-514350">
              <a:buFont typeface="+mj-lt"/>
              <a:buAutoNum type="arabicPeriod"/>
            </a:pPr>
            <a:r>
              <a:rPr lang="en-US" dirty="0" smtClean="0"/>
              <a:t>The cell has to respond to that signal</a:t>
            </a:r>
          </a:p>
          <a:p>
            <a:pPr marL="514350" indent="-514350">
              <a:buFont typeface="+mj-lt"/>
              <a:buAutoNum type="arabicPeriod"/>
            </a:pPr>
            <a:r>
              <a:rPr lang="en-US" dirty="0" smtClean="0"/>
              <a:t>After a while the signal has to be stopped</a:t>
            </a:r>
            <a:endParaRPr lang="en-US" dirty="0"/>
          </a:p>
        </p:txBody>
      </p:sp>
    </p:spTree>
    <p:extLst>
      <p:ext uri="{BB962C8B-B14F-4D97-AF65-F5344CB8AC3E}">
        <p14:creationId xmlns:p14="http://schemas.microsoft.com/office/powerpoint/2010/main" val="2262125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When fight or flight increases blood flow to muscles, what is the signal</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Adrenaline</a:t>
            </a:r>
          </a:p>
          <a:p>
            <a:pPr marL="514350" indent="-514350" eaLnBrk="1" hangingPunct="1">
              <a:buFont typeface="Arial" charset="0"/>
              <a:buAutoNum type="alphaUcPeriod"/>
            </a:pPr>
            <a:r>
              <a:rPr lang="en-US" dirty="0" smtClean="0">
                <a:latin typeface="Calibri" charset="0"/>
                <a:ea typeface="MS PGothic" charset="0"/>
              </a:rPr>
              <a:t>Insulin</a:t>
            </a:r>
          </a:p>
          <a:p>
            <a:pPr marL="514350" indent="-514350" eaLnBrk="1" hangingPunct="1">
              <a:buFont typeface="Arial" charset="0"/>
              <a:buAutoNum type="alphaUcPeriod"/>
            </a:pPr>
            <a:r>
              <a:rPr lang="en-US" dirty="0" smtClean="0">
                <a:latin typeface="Calibri" charset="0"/>
                <a:ea typeface="MS PGothic" charset="0"/>
              </a:rPr>
              <a:t>Renin</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3" name="TPChart" descr="1F188E67292D452F9F01D4A0F455BADFChart20150308092120194.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6" name="TPCountdown"/>
          <p:cNvGrpSpPr/>
          <p:nvPr>
            <p:custDataLst>
              <p:tags r:id="rId4"/>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What cells respond to that signal</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Cardiac muscle</a:t>
            </a:r>
          </a:p>
          <a:p>
            <a:pPr marL="514350" indent="-514350" eaLnBrk="1" hangingPunct="1">
              <a:buFont typeface="Arial" charset="0"/>
              <a:buAutoNum type="alphaUcPeriod"/>
            </a:pPr>
            <a:r>
              <a:rPr lang="en-US" dirty="0" smtClean="0">
                <a:latin typeface="Calibri" charset="0"/>
                <a:ea typeface="MS PGothic" charset="0"/>
              </a:rPr>
              <a:t>Skeletal muscle</a:t>
            </a:r>
          </a:p>
          <a:p>
            <a:pPr marL="514350" indent="-514350" eaLnBrk="1" hangingPunct="1">
              <a:buFont typeface="Arial" charset="0"/>
              <a:buAutoNum type="alphaUcPeriod"/>
            </a:pPr>
            <a:r>
              <a:rPr lang="en-US" dirty="0" smtClean="0">
                <a:latin typeface="Calibri" charset="0"/>
                <a:ea typeface="MS PGothic" charset="0"/>
              </a:rPr>
              <a:t>Vascular smooth muscle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3" name="TPChart" descr="457AC79D2DFB4334B3EF53D9E6E43108Chart20150308092120198.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6" name="TPCountdown"/>
          <p:cNvGrpSpPr/>
          <p:nvPr>
            <p:custDataLst>
              <p:tags r:id="rId4"/>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05030.17.01"/>
  <p:tag name="PPTVERSION" val="14"/>
  <p:tag name="TPOS" val="6"/>
</p:tagLst>
</file>

<file path=ppt/tags/tag10.xml><?xml version="1.0" encoding="utf-8"?>
<p:tagLst xmlns:a="http://schemas.openxmlformats.org/drawingml/2006/main" xmlns:r="http://schemas.openxmlformats.org/officeDocument/2006/relationships" xmlns:p="http://schemas.openxmlformats.org/presentationml/2006/main">
  <p:tag name="SLIDEGUID" val="3ECFD246A2BA435E9600E9A12A7041A1"/>
  <p:tag name="AUTOOPENPOLL" val="False"/>
  <p:tag name="TYPE" val="MultiChoiceSlide"/>
  <p:tag name="TPSLIDEBULLETSTYLE" val="2"/>
  <p:tag name="CHARTTYPE" val="0"/>
  <p:tag name="CHARTDEFINEDCOLORS" val="3,6,10,45,32,50,13,4,9,55,1"/>
  <p:tag name="TPQUESTIONXML" val="&lt;?xml version=&quot;1.0&quot; encoding=&quot;UTF-8&quot; standalone=&quot;yes&quot;?&gt;&lt;questionlist&gt;&lt;properties&gt;&lt;guid&gt;491A6E5832BF4D868B4AFA590F0F358F&lt;/guid&gt;&lt;date&gt;3/8/2015 09:22:38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ECFD246A2BA435E9600E9A12A7041A1&lt;/guid&gt;&lt;repollguid&gt;F14894AE62C14EFDA4F124F2B495CE06&lt;/repollguid&gt;&lt;sourceid&gt;B5C4401BFF6546BF8EBE6A07D785E908&lt;/sourceid&gt;&lt;questiontext&gt;Which hormone type is most likely to be able to cross plasma membranes&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D1F92E73216B4D1DB3912CEB2B4A6EC9&lt;/guid&gt;&lt;answertext&gt;An amine such as adrenaline&lt;/answertext&gt;&lt;valuetype&gt;-1&lt;/valuetype&gt;&lt;/answer&gt;&lt;answer&gt;&lt;guid&gt;71F384547C4345109E320141F2D50942&lt;/guid&gt;&lt;answertext&gt;A peptide such as insulin&lt;/answertext&gt;&lt;valuetype&gt;-1&lt;/valuetype&gt;&lt;/answer&gt;&lt;answer&gt;&lt;guid&gt;8486C7C90D174DA184C9CF2A959D234A&lt;/guid&gt;&lt;answertext&gt;A polypeptide such as FSH&lt;/answertext&gt;&lt;valuetype&gt;-1&lt;/valuetype&gt;&lt;/answer&gt;&lt;answer&gt;&lt;guid&gt;CF85491A83F44765B09F2C1779B2BB77&lt;/guid&gt;&lt;answertext&gt;A steroid such as testosterone&lt;/answertext&gt;&lt;valuetype&gt;1&lt;/valuetype&gt;&lt;/answer&gt;&lt;/answers&gt;&lt;/multichoice&gt;&lt;/questions&gt;&lt;/questionlist&gt;"/>
  <p:tag name="LIVECHARTING" val="False"/>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3.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4.xml><?xml version="1.0" encoding="utf-8"?>
<p:tagLst xmlns:a="http://schemas.openxmlformats.org/drawingml/2006/main" xmlns:r="http://schemas.openxmlformats.org/officeDocument/2006/relationships" xmlns:p="http://schemas.openxmlformats.org/presentationml/2006/main">
  <p:tag name="SLIDEGUID" val="E9165CFD6EB945F5B8AD9F667CF70A8F"/>
  <p:tag name="AUTOOPENPOLL" val="False"/>
  <p:tag name="TYPE" val="MultiChoiceSlide"/>
  <p:tag name="TPSLIDEBULLETSTYLE" val="2"/>
  <p:tag name="CHARTTYPE" val="0"/>
  <p:tag name="CHARTDEFINEDCOLORS" val="3,6,10,45,32,50,13,4,9,55,1"/>
  <p:tag name="TPQUESTIONXML" val="&lt;?xml version=&quot;1.0&quot; encoding=&quot;UTF-8&quot; standalone=&quot;yes&quot;?&gt;&lt;questionlist&gt;&lt;properties&gt;&lt;guid&gt;FC72425FBD714DFFA51E1D32BFD748FA&lt;/guid&gt;&lt;date&gt;3/8/2015 09:22:5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9165CFD6EB945F5B8AD9F667CF70A8F&lt;/guid&gt;&lt;repollguid&gt;7AD8A068DCF948968FD0AD0ADF4A1473&lt;/repollguid&gt;&lt;sourceid&gt;B5E63FEF098249369A83C8EDF85E3567&lt;/sourceid&gt;&lt;questiontext&gt;Insulin is released from pancreatic beta cells and is sensed by pancreatic alpha cells to reduce glucagon secretion.  This is an example of …&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2DAAAFCFF9EE42728D6809AA0E185522&lt;/guid&gt;&lt;answertext&gt;Autocrine action&lt;/answertext&gt;&lt;valuetype&gt;-1&lt;/valuetype&gt;&lt;/answer&gt;&lt;answer&gt;&lt;guid&gt;424F050F03EF412E83E2FFC6A2960BD2&lt;/guid&gt;&lt;answertext&gt;Paracrine action&lt;/answertext&gt;&lt;valuetype&gt;1&lt;/valuetype&gt;&lt;/answer&gt;&lt;answer&gt;&lt;guid&gt;9B9F51FEB6E4463396FFF4F89F52B9BA&lt;/guid&gt;&lt;answertext&gt;Endocrine action&lt;/answertext&gt;&lt;valuetype&gt;-1&lt;/valuetype&gt;&lt;/answer&gt;&lt;/answers&gt;&lt;/multichoice&gt;&lt;/questions&gt;&lt;/questionlist&gt;"/>
  <p:tag name="LIVECHARTING" val="False"/>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7.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8.xml><?xml version="1.0" encoding="utf-8"?>
<p:tagLst xmlns:a="http://schemas.openxmlformats.org/drawingml/2006/main" xmlns:r="http://schemas.openxmlformats.org/officeDocument/2006/relationships" xmlns:p="http://schemas.openxmlformats.org/presentationml/2006/main">
  <p:tag name="SLIDEGUID" val="87A45CC4CAAB41A3920282BCB22C61EB"/>
  <p:tag name="AUTOOPENPOLL" val="False"/>
  <p:tag name="TYPE" val="MultiChoiceSlide"/>
  <p:tag name="TPSLIDEBULLETSTYLE" val="2"/>
  <p:tag name="TPQUESTIONXML" val="&lt;?xml version=&quot;1.0&quot; encoding=&quot;UTF-8&quot; standalone=&quot;yes&quot;?&gt;&lt;questionlist&gt;&lt;properties&gt;&lt;guid&gt;4C93B5B98FB94F27887F5355CDD924F3&lt;/guid&gt;&lt;date&gt;3/8/2015 09:21: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7A45CC4CAAB41A3920282BCB22C61EB&lt;/guid&gt;&lt;repollguid&gt;8F82B8FBDADC433F8B0D2E401B08B63B&lt;/repollguid&gt;&lt;sourceid&gt;95FCE1322F994686AF2644299FC9CDD1&lt;/sourceid&gt;&lt;questiontext&gt;What is the most likely receptor?&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643C52ECCACE49E6B36E69293F3ACFD9&lt;/guid&gt;&lt;answertext&gt;Cell surface because changes are fast&lt;/answertext&gt;&lt;valuetype&gt;0&lt;/valuetype&gt;&lt;/answer&gt;&lt;answer&gt;&lt;guid&gt;9A99EA5583D34D0B9566387100DA4172&lt;/guid&gt;&lt;answertext&gt;Nuclear hormone because changes are fast&lt;/answertext&gt;&lt;valuetype&gt;0&lt;/valuetype&gt;&lt;/answer&gt;&lt;answer&gt;&lt;guid&gt;AFD5337867804BEFA1C9760C7DD026CC&lt;/guid&gt;&lt;answertext&gt;Cell surface because changes are slow&lt;/answertext&gt;&lt;valuetype&gt;0&lt;/valuetype&gt;&lt;/answer&gt;&lt;answer&gt;&lt;guid&gt;AE1DAC482CE441699BCF6B9C68B4FCAA&lt;/guid&gt;&lt;answertext&gt;Nuclear because changes are slow&lt;/answertext&gt;&lt;valuetype&gt;0&lt;/valuetype&gt;&lt;/answer&gt;&lt;/answers&gt;&lt;/multichoice&gt;&lt;/questions&gt;&lt;/questionlist&gt;"/>
  <p:tag name="LIVECHARTING" val="False"/>
  <p:tag name="CHARTTYPE" val="0"/>
  <p:tag name="CHARTDEFINEDCOLORS" val="3,6,10,45,32,50,13,4,9,55,1"/>
</p:tagLst>
</file>

<file path=ppt/tags/tag19.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SLIDEGUID" val="1F188E67292D452F9F01D4A0F455BADF"/>
  <p:tag name="AUTOOPENPOLL" val="False"/>
  <p:tag name="TYPE" val="MultiChoiceSlide"/>
  <p:tag name="TPSLIDEBULLETSTYLE" val="2"/>
  <p:tag name="CHARTTYPE" val="0"/>
  <p:tag name="CHARTDEFINEDCOLORS" val="3,6,10,45,32,50,13,4,9,55,1"/>
  <p:tag name="TPQUESTIONXML" val="&lt;?xml version=&quot;1.0&quot; encoding=&quot;UTF-8&quot; standalone=&quot;yes&quot;?&gt;&lt;questionlist&gt;&lt;properties&gt;&lt;guid&gt;E7CE2871457F4AE581F4C988518DF410&lt;/guid&gt;&lt;date&gt;3/8/2015 09:22:27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F188E67292D452F9F01D4A0F455BADF&lt;/guid&gt;&lt;repollguid&gt;FE2F1215ACA04A6BA2C164B2946ABD83&lt;/repollguid&gt;&lt;sourceid&gt;902A85776D284B17A21F080085A8A820&lt;/sourceid&gt;&lt;questiontext&gt;When fight or flight increases blood flow to muscles, what is the signal&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8089B81009D04D0891D34DEBE7747135&lt;/guid&gt;&lt;answertext&gt;Adrenaline&lt;/answertext&gt;&lt;valuetype&gt;0&lt;/valuetype&gt;&lt;/answer&gt;&lt;answer&gt;&lt;guid&gt;0BA8FE6200DE479A8D9CDB18281F075E&lt;/guid&gt;&lt;answertext&gt;Insulin&lt;/answertext&gt;&lt;valuetype&gt;0&lt;/valuetype&gt;&lt;/answer&gt;&lt;answer&gt;&lt;guid&gt;340F84F918644318A36E59AB3705AD7F&lt;/guid&gt;&lt;answertext&gt;Renin&lt;/answertext&gt;&lt;valuetype&gt;0&lt;/valuetype&gt;&lt;/answer&gt;&lt;answer&gt;&lt;guid&gt;373BE64164AB4B22B5CE0DDDF95FF17D&lt;/guid&gt;&lt;answertext&gt;All of the above&lt;/answertext&gt;&lt;valuetype&gt;0&lt;/valuetype&gt;&lt;/answer&gt;&lt;/answers&gt;&lt;/multichoice&gt;&lt;/questions&gt;&lt;/questionlist&gt;"/>
  <p:tag name="LIVECHARTING" val="False"/>
</p:tagLst>
</file>

<file path=ppt/tags/tag2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1.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22.xml><?xml version="1.0" encoding="utf-8"?>
<p:tagLst xmlns:a="http://schemas.openxmlformats.org/drawingml/2006/main" xmlns:r="http://schemas.openxmlformats.org/officeDocument/2006/relationships" xmlns:p="http://schemas.openxmlformats.org/presentationml/2006/main">
  <p:tag name="SLIDEGUID" val="E763C6EF86824CC781B5C0289DAE0AAB"/>
  <p:tag name="AUTOOPENPOLL" val="False"/>
  <p:tag name="TYPE" val="TrueFalse"/>
  <p:tag name="TPSLIDEBULLETSTYLE" val="2"/>
  <p:tag name="TPQUESTIONXML" val="&lt;?xml version=&quot;1.0&quot; encoding=&quot;UTF-8&quot; standalone=&quot;yes&quot;?&gt;&lt;questionlist&gt;&lt;properties&gt;&lt;guid&gt;7D186DD7EDCC4262980408399B1C4CCA&lt;/guid&gt;&lt;date&gt;3/8/2015 09:21: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763C6EF86824CC781B5C0289DAE0AAB&lt;/guid&gt;&lt;repollguid&gt;187054B388454BD8AD45BD685138DA64&lt;/repollguid&gt;&lt;sourceid&gt;F4AAC7DC4BA2451A9A42C0F7AE0F47A9&lt;/sourceid&gt;&lt;questiontext&gt;Is this a neurendocrine horm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truefalse&gt;True&lt;/truefalse&gt;&lt;answers&gt;&lt;answer&gt;&lt;guid&gt;17BA899DDDED4CD3BE3090E9FD82C8C8&lt;/guid&gt;&lt;answertext&gt;True&lt;/answertext&gt;&lt;valuetype&gt;0&lt;/valuetype&gt;&lt;/answer&gt;&lt;answer&gt;&lt;guid&gt;91B42C49F03C4548B6DB8240B19426BB&lt;/guid&gt;&lt;answertext&gt;False&lt;/answertext&gt;&lt;valuetype&gt;0&lt;/valuetype&gt;&lt;/answer&gt;&lt;/answers&gt;&lt;/multichoice&gt;&lt;/questions&gt;&lt;/questionlist&gt;"/>
  <p:tag name="LIVECHARTING" val="False"/>
  <p:tag name="CHARTTYPE" val="0"/>
  <p:tag name="CHARTDEFINEDCOLORS" val="3,6,10,45,32,50,13,4,9,55,1"/>
</p:tagLst>
</file>

<file path=ppt/tags/tag23.xml><?xml version="1.0" encoding="utf-8"?>
<p:tagLst xmlns:a="http://schemas.openxmlformats.org/drawingml/2006/main" xmlns:r="http://schemas.openxmlformats.org/officeDocument/2006/relationships" xmlns:p="http://schemas.openxmlformats.org/presentationml/2006/main">
  <p:tag name="ZEROBASED" val="False"/>
</p:tagLst>
</file>

<file path=ppt/tags/tag2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5.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26.xml><?xml version="1.0" encoding="utf-8"?>
<p:tagLst xmlns:a="http://schemas.openxmlformats.org/drawingml/2006/main" xmlns:r="http://schemas.openxmlformats.org/officeDocument/2006/relationships" xmlns:p="http://schemas.openxmlformats.org/presentationml/2006/main">
  <p:tag name="SLIDEGUID" val="7769BDAFA31B4D8E89A3D97BF389FFDF"/>
  <p:tag name="AUTOOPENPOLL" val="False"/>
  <p:tag name="TYPE" val="MultiChoiceSlide"/>
  <p:tag name="TPSLIDEBULLETSTYLE" val="2"/>
  <p:tag name="CHARTTYPE" val="0"/>
  <p:tag name="TPQUESTIONXML" val="&lt;?xml version=&quot;1.0&quot; encoding=&quot;UTF-8&quot; standalone=&quot;yes&quot;?&gt;&lt;questionlist&gt;&lt;properties&gt;&lt;guid&gt;66D270BE916F452B8CBA1C621B894D3C&lt;/guid&gt;&lt;date&gt;3/8/2015 10:05: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769BDAFA31B4D8E89A3D97BF389FFDF&lt;/guid&gt;&lt;repollguid&gt;7F101416AA2B4CD4A39997BE2DDBEC69&lt;/repollguid&gt;&lt;sourceid&gt;3B37117BF06A400B9AB456DA23412C66&lt;/sourceid&gt;&lt;questiontext&gt;Enter question tex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09940313B54849519CA92A6F9F612D27&lt;/guid&gt;&lt;answertext&gt;Enter answer text...&lt;/answertext&gt;&lt;valuetype&gt;0&lt;/valuetype&gt;&lt;/answer&gt;&lt;answer&gt;&lt;guid&gt;A0CBA5D873514A35BB445F66D4585CF9&lt;/guid&gt;&lt;answertext&gt;Enter answer text...&lt;/answertext&gt;&lt;valuetype&gt;0&lt;/valuetype&gt;&lt;/answer&gt;&lt;answer&gt;&lt;guid&gt;260783F54DA9487FB00E504B1A519055&lt;/guid&gt;&lt;answertext&gt;Enter answer text...&lt;/answertext&gt;&lt;valuetype&gt;0&lt;/valuetype&gt;&lt;/answer&gt;&lt;answer&gt;&lt;guid&gt;041E33787FFC4E7CA6F3580673F7ACCD&lt;/guid&gt;&lt;answertext&gt;Enter answer text...&lt;/answertext&gt;&lt;valuetype&gt;0&lt;/valuetype&gt;&lt;/answer&gt;&lt;/answers&gt;&lt;/multichoice&gt;&lt;/questions&gt;&lt;/questionlist&gt;"/>
  <p:tag name="LIVECHARTING" val="False"/>
</p:tagLst>
</file>

<file path=ppt/tags/tag27.xml><?xml version="1.0" encoding="utf-8"?>
<p:tagLst xmlns:a="http://schemas.openxmlformats.org/drawingml/2006/main" xmlns:r="http://schemas.openxmlformats.org/officeDocument/2006/relationships" xmlns:p="http://schemas.openxmlformats.org/presentationml/2006/main">
  <p:tag name="ZEROBASED" val="False"/>
</p:tagLst>
</file>

<file path=ppt/tags/tag2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9.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30.xml><?xml version="1.0" encoding="utf-8"?>
<p:tagLst xmlns:a="http://schemas.openxmlformats.org/drawingml/2006/main" xmlns:r="http://schemas.openxmlformats.org/officeDocument/2006/relationships" xmlns:p="http://schemas.openxmlformats.org/presentationml/2006/main">
  <p:tag name="SLIDEGUID" val="E16F6AE3EF8B43AE880A99494C2D6E66"/>
  <p:tag name="AUTOOPENPOLL" val="False"/>
  <p:tag name="TYPE" val="TrueFalse"/>
  <p:tag name="TPSLIDEBULLETSTYLE" val="2"/>
  <p:tag name="CHARTTYPE" val="0"/>
  <p:tag name="TPQUESTIONXML" val="&lt;?xml version=&quot;1.0&quot; encoding=&quot;UTF-8&quot; standalone=&quot;yes&quot;?&gt;&lt;questionlist&gt;&lt;properties&gt;&lt;guid&gt;32DF7681338948718BEF4C569170D9F9&lt;/guid&gt;&lt;date&gt;3/8/2015 10:56:2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16F6AE3EF8B43AE880A99494C2D6E66&lt;/guid&gt;&lt;repollguid&gt;20AE2D600706439F90EBFC57EAB0EEF7&lt;/repollguid&gt;&lt;sourceid&gt;0FCC7E86FA234D3EBDA9F9F9467C30A8&lt;/sourceid&gt;&lt;questiontext&gt;Enter question tex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truefalse&gt;True&lt;/truefalse&gt;&lt;answers&gt;&lt;answer&gt;&lt;guid&gt;6BE50B43468747FFADF226EE37D850D1&lt;/guid&gt;&lt;answertext&gt;True&lt;/answertext&gt;&lt;valuetype&gt;0&lt;/valuetype&gt;&lt;/answer&gt;&lt;answer&gt;&lt;guid&gt;4AF13EA47D9341DB853AAC6ED88A4A89&lt;/guid&gt;&lt;answertext&gt;False&lt;/answertext&gt;&lt;valuetype&gt;0&lt;/valuetype&gt;&lt;/answer&gt;&lt;/answers&gt;&lt;/multichoice&gt;&lt;/questions&gt;&lt;/questionlist&gt;"/>
  <p:tag name="LIVECHARTING" val="False"/>
</p:tagLst>
</file>

<file path=ppt/tags/tag31.xml><?xml version="1.0" encoding="utf-8"?>
<p:tagLst xmlns:a="http://schemas.openxmlformats.org/drawingml/2006/main" xmlns:r="http://schemas.openxmlformats.org/officeDocument/2006/relationships" xmlns:p="http://schemas.openxmlformats.org/presentationml/2006/main">
  <p:tag name="ZEROBASED" val="False"/>
</p:tagLst>
</file>

<file path=ppt/tags/tag3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3.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34.xml><?xml version="1.0" encoding="utf-8"?>
<p:tagLst xmlns:a="http://schemas.openxmlformats.org/drawingml/2006/main" xmlns:r="http://schemas.openxmlformats.org/officeDocument/2006/relationships" xmlns:p="http://schemas.openxmlformats.org/presentationml/2006/main">
  <p:tag name="SLIDEGUID" val="571E304AB3924E8CB1D3067FDF5E236D"/>
  <p:tag name="AUTOOPENPOLL" val="False"/>
  <p:tag name="TYPE" val="MultiChoiceSlide"/>
  <p:tag name="TPSLIDEBULLETSTYLE" val="2"/>
  <p:tag name="CHARTTYPE" val="0"/>
  <p:tag name="TPQUESTIONXML" val="&lt;?xml version=&quot;1.0&quot; encoding=&quot;UTF-8&quot; standalone=&quot;yes&quot;?&gt;&lt;questionlist&gt;&lt;properties&gt;&lt;guid&gt;560197808B8E4F4C9528421873FA9F19&lt;/guid&gt;&lt;date&gt;3/8/2015 10:57:1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571E304AB3924E8CB1D3067FDF5E236D&lt;/guid&gt;&lt;repollguid&gt;087F3021C9724703A1DC3A61DE96DEA6&lt;/repollguid&gt;&lt;sourceid&gt;FE82F8991D1442F6847D1E09EA126C1C&lt;/sourceid&gt;&lt;questiontext&gt;Enter question tex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880EE4497B484470BF3166A9E4CA5CFF&lt;/guid&gt;&lt;answertext&gt;Enter answer text...&lt;/answertext&gt;&lt;valuetype&gt;0&lt;/valuetype&gt;&lt;/answer&gt;&lt;answer&gt;&lt;guid&gt;645A85194D3E41249F6BDA2D70E0B4B2&lt;/guid&gt;&lt;answertext&gt;Enter answer text...&lt;/answertext&gt;&lt;valuetype&gt;0&lt;/valuetype&gt;&lt;/answer&gt;&lt;answer&gt;&lt;guid&gt;E1A1978C53524CBF8BE26936CCCC7467&lt;/guid&gt;&lt;answertext&gt;Enter answer text...&lt;/answertext&gt;&lt;valuetype&gt;0&lt;/valuetype&gt;&lt;/answer&gt;&lt;answer&gt;&lt;guid&gt;6B9C32C870AF4669AC5E529A94C60A50&lt;/guid&gt;&lt;answertext&gt;Enter answer text...&lt;/answertext&gt;&lt;valuetype&gt;0&lt;/valuetype&gt;&lt;/answer&gt;&lt;/answers&gt;&lt;/multichoice&gt;&lt;/questions&gt;&lt;/questionlist&gt;"/>
  <p:tag name="LIVECHARTING" val="False"/>
</p:tagLst>
</file>

<file path=ppt/tags/tag35.xml><?xml version="1.0" encoding="utf-8"?>
<p:tagLst xmlns:a="http://schemas.openxmlformats.org/drawingml/2006/main" xmlns:r="http://schemas.openxmlformats.org/officeDocument/2006/relationships" xmlns:p="http://schemas.openxmlformats.org/presentationml/2006/main">
  <p:tag name="ZEROBASED" val="False"/>
</p:tagLst>
</file>

<file path=ppt/tags/tag3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7.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38.xml><?xml version="1.0" encoding="utf-8"?>
<p:tagLst xmlns:a="http://schemas.openxmlformats.org/drawingml/2006/main" xmlns:r="http://schemas.openxmlformats.org/officeDocument/2006/relationships" xmlns:p="http://schemas.openxmlformats.org/presentationml/2006/main">
  <p:tag name="SLIDEGUID" val="049C68065F24426C9B4ACE621D055452"/>
  <p:tag name="AUTOOPENPOLL" val="False"/>
  <p:tag name="TYPE" val="MultiChoiceSlide"/>
  <p:tag name="LIVECHARTING" val="False"/>
  <p:tag name="TPQUESTIONXML" val="&lt;?xml version=&quot;1.0&quot; encoding=&quot;UTF-8&quot; standalone=&quot;yes&quot;?&gt;&lt;questionlist&gt;&lt;properties&gt;&lt;guid&gt;B7FFEEB8FE024CD19B3837BEF94E5F38&lt;/guid&gt;&lt;date&gt;3/8/2015 11:21:2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49C68065F24426C9B4ACE621D055452&lt;/guid&gt;&lt;repollguid&gt;24BF2643A2924321957A0CC0586DE059&lt;/repollguid&gt;&lt;sourceid&gt;12664104CC2845C2AC966ED349CFB0A6&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6AB3BB6155274ADEAC84197C1AB37543&lt;/guid&gt;&lt;answertext&gt;Enter answer text...&lt;/answertext&gt;&lt;valuetype&gt;0&lt;/valuetype&gt;&lt;/answer&gt;&lt;answer&gt;&lt;guid&gt;3299AF3E9F124316B55E495D1DF72F2B&lt;/guid&gt;&lt;answertext&gt;Enter answer text...&lt;/answertext&gt;&lt;valuetype&gt;0&lt;/valuetype&gt;&lt;/answer&gt;&lt;answer&gt;&lt;guid&gt;87CE9E6C92D348B09B2E753C06F96938&lt;/guid&gt;&lt;answertext&gt;Enter answer text...&lt;/answertext&gt;&lt;valuetype&gt;0&lt;/valuetype&gt;&lt;/answer&gt;&lt;answer&gt;&lt;guid&gt;E5DFD57C1C96497E89491DA87CBDEA8C&lt;/guid&gt;&lt;answertext&gt;Enter answer text...&lt;/answertext&gt;&lt;valuetype&gt;0&lt;/valuetype&gt;&lt;/answer&gt;&lt;/answers&gt;&lt;/multichoice&gt;&lt;/questions&gt;&lt;/questionlist&gt;"/>
  <p:tag name="TPSLIDEBULLETSTYLE" val="2"/>
  <p:tag name="CHARTTYPE" val="0"/>
</p:tagLst>
</file>

<file path=ppt/tags/tag39.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6.xml><?xml version="1.0" encoding="utf-8"?>
<p:tagLst xmlns:a="http://schemas.openxmlformats.org/drawingml/2006/main" xmlns:r="http://schemas.openxmlformats.org/officeDocument/2006/relationships" xmlns:p="http://schemas.openxmlformats.org/presentationml/2006/main">
  <p:tag name="SLIDEGUID" val="457AC79D2DFB4334B3EF53D9E6E43108"/>
  <p:tag name="AUTOOPENPOLL" val="False"/>
  <p:tag name="TYPE" val="MultiChoiceSlide"/>
  <p:tag name="TPSLIDEBULLETSTYLE" val="2"/>
  <p:tag name="CHARTTYPE" val="0"/>
  <p:tag name="CHARTDEFINEDCOLORS" val="3,6,10,45,32,50,13,4,9,55,1"/>
  <p:tag name="TPQUESTIONXML" val="&lt;?xml version=&quot;1.0&quot; encoding=&quot;UTF-8&quot; standalone=&quot;yes&quot;?&gt;&lt;questionlist&gt;&lt;properties&gt;&lt;guid&gt;715C3B5122CD41A2B7D3A3A0241CBC8E&lt;/guid&gt;&lt;date&gt;3/8/2015 09:21:3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57AC79D2DFB4334B3EF53D9E6E43108&lt;/guid&gt;&lt;repollguid&gt;A592A4DB95AB4390A72308EE7A0C475D&lt;/repollguid&gt;&lt;sourceid&gt;AAB10F2C848241D6AF2B2831F3DE62D5&lt;/sourceid&gt;&lt;questiontext&gt;What cells respond to that signal&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B1A682468DF34ADA94DBD21D0E892EA8&lt;/guid&gt;&lt;answertext&gt;Cardiac muscle&lt;/answertext&gt;&lt;valuetype&gt;0&lt;/valuetype&gt;&lt;/answer&gt;&lt;answer&gt;&lt;guid&gt;DAD0997E111B46919D8EEF981CAF60FD&lt;/guid&gt;&lt;answertext&gt;Skeletal muscle&lt;/answertext&gt;&lt;valuetype&gt;0&lt;/valuetype&gt;&lt;/answer&gt;&lt;answer&gt;&lt;guid&gt;90E9D543A8DC4000A33B9874B82F29C5&lt;/guid&gt;&lt;answertext&gt;Vascular smooth muscle&lt;/answertext&gt;&lt;valuetype&gt;0&lt;/valuetype&gt;&lt;/answer&gt;&lt;answer&gt;&lt;guid&gt;718BD7AA494F491F86F2235FC2621830&lt;/guid&gt;&lt;answertext&gt;All of the above&lt;/answertext&gt;&lt;valuetype&gt;0&lt;/valuetype&gt;&lt;/answer&gt;&lt;/answers&gt;&lt;/multichoice&gt;&lt;/questions&gt;&lt;/questionlist&gt;"/>
  <p:tag name="LIVECHARTING" val="False"/>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9.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717</TotalTime>
  <Words>2069</Words>
  <Application>Microsoft Macintosh PowerPoint</Application>
  <PresentationFormat>On-screen Show (4:3)</PresentationFormat>
  <Paragraphs>351</Paragraphs>
  <Slides>60</Slides>
  <Notes>12</Notes>
  <HiddenSlides>0</HiddenSlides>
  <MMClips>1</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Endocrine Control Systems</vt:lpstr>
      <vt:lpstr>Why should a dentist (or a doctoral student) care about endocrinology</vt:lpstr>
      <vt:lpstr>Learning Objectives </vt:lpstr>
      <vt:lpstr>Things you (should) already know</vt:lpstr>
      <vt:lpstr>Organ Systems</vt:lpstr>
      <vt:lpstr>Extracellular Sensing</vt:lpstr>
      <vt:lpstr>What are the important processes?</vt:lpstr>
      <vt:lpstr>When fight or flight increases blood flow to muscles, what is the signal</vt:lpstr>
      <vt:lpstr>What cells respond to that signal</vt:lpstr>
      <vt:lpstr>Every Hormone is Simple</vt:lpstr>
      <vt:lpstr>Example Adrenaline</vt:lpstr>
      <vt:lpstr>Generally, where are hormones made</vt:lpstr>
      <vt:lpstr>Generally how are hormones released?</vt:lpstr>
      <vt:lpstr>Insulin Release In Response To Glucose</vt:lpstr>
      <vt:lpstr>Broadly What Kinds of Receptors Are There?</vt:lpstr>
      <vt:lpstr>What Kinds of Hormones Are There?</vt:lpstr>
      <vt:lpstr>Which hormone type is most likely to be able to cross plasma membranes</vt:lpstr>
      <vt:lpstr>Cell Surface Receptors</vt:lpstr>
      <vt:lpstr>Types of Cell Surface Receptors</vt:lpstr>
      <vt:lpstr>GPCRs</vt:lpstr>
      <vt:lpstr>Receptor Tyrosine Kinases</vt:lpstr>
      <vt:lpstr>JAK/STAT Receptors</vt:lpstr>
      <vt:lpstr>Nuclear Hormone Receptors</vt:lpstr>
      <vt:lpstr>What Do Nuclear Hormones Look Like?</vt:lpstr>
      <vt:lpstr>Group Activity</vt:lpstr>
      <vt:lpstr>General Concepts About Hormone Targets</vt:lpstr>
      <vt:lpstr>Relative Location of Action</vt:lpstr>
      <vt:lpstr>Insulin is released from pancreatic beta cells and is sensed by pancreatic alpha cells to reduce glucagon secretion.  This is an example of …</vt:lpstr>
      <vt:lpstr>How To Get Hormonal Specificity?</vt:lpstr>
      <vt:lpstr>Turning the Signal off</vt:lpstr>
      <vt:lpstr>Example: Arrestins and GPCRs</vt:lpstr>
      <vt:lpstr>Example: Reduce New Hormone Secretion</vt:lpstr>
      <vt:lpstr>Example: Degrade Existing Hormones</vt:lpstr>
      <vt:lpstr>Group Project</vt:lpstr>
      <vt:lpstr>Integration of the CNS with Endocrine Signals</vt:lpstr>
      <vt:lpstr>Your Future</vt:lpstr>
      <vt:lpstr>Design a hormone</vt:lpstr>
      <vt:lpstr>What is the most likely receptor?</vt:lpstr>
      <vt:lpstr>Is this a neurendocrine hormone</vt:lpstr>
      <vt:lpstr>Learning Objectives</vt:lpstr>
      <vt:lpstr>The Hypothalamus Is the Main Site of Endocrine/CNS Integration</vt:lpstr>
      <vt:lpstr>How Are Hormones Sensed by the Hypothalamus?</vt:lpstr>
      <vt:lpstr>Which hormone is unlikely to be BBB-permeable without transport</vt:lpstr>
      <vt:lpstr>Subregions of the Hypothalamus</vt:lpstr>
      <vt:lpstr>The Hypothalamus Projects to and From Other Brain Regions</vt:lpstr>
      <vt:lpstr>Anatomy of the Pituitary</vt:lpstr>
      <vt:lpstr>The posterior pituitary is connected to the hypothalamus by neuronal contacts</vt:lpstr>
      <vt:lpstr>The hypothalamus wants to direct the anterior pituitary to secrete ACTH.  How would this be done</vt:lpstr>
      <vt:lpstr>Anterior Pituitary</vt:lpstr>
      <vt:lpstr>How Is Specificity Achieved in Hypothalic-Anterior Pituitary Signaling</vt:lpstr>
      <vt:lpstr>The Infundibulum and the Posterior Pituitary</vt:lpstr>
      <vt:lpstr>Vasopressin</vt:lpstr>
      <vt:lpstr>Effects of Vasopressin on the Kidney</vt:lpstr>
      <vt:lpstr>Conditions with Altered Vasopressin Function</vt:lpstr>
      <vt:lpstr>Discuss with Folks Nearby</vt:lpstr>
      <vt:lpstr>Oxytocin</vt:lpstr>
      <vt:lpstr>Oxytocin During Delivery</vt:lpstr>
      <vt:lpstr>Oxytocin During Lactation</vt:lpstr>
      <vt:lpstr>Your Future</vt:lpstr>
      <vt:lpstr>The End </vt:lpstr>
    </vt:vector>
  </TitlesOfParts>
  <Company>UT-HSC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Bridges</dc:creator>
  <cp:lastModifiedBy>Dave Bridges</cp:lastModifiedBy>
  <cp:revision>51</cp:revision>
  <dcterms:created xsi:type="dcterms:W3CDTF">2015-03-05T15:27:25Z</dcterms:created>
  <dcterms:modified xsi:type="dcterms:W3CDTF">2015-03-15T13:43:54Z</dcterms:modified>
</cp:coreProperties>
</file>